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11" r:id="rId1"/>
  </p:sldMasterIdLst>
  <p:notesMasterIdLst>
    <p:notesMasterId r:id="rId24"/>
  </p:notesMasterIdLst>
  <p:sldIdLst>
    <p:sldId id="256" r:id="rId2"/>
    <p:sldId id="257" r:id="rId3"/>
    <p:sldId id="258" r:id="rId4"/>
    <p:sldId id="259" r:id="rId5"/>
    <p:sldId id="260" r:id="rId6"/>
    <p:sldId id="261" r:id="rId7"/>
    <p:sldId id="262" r:id="rId8"/>
    <p:sldId id="264" r:id="rId9"/>
    <p:sldId id="270" r:id="rId10"/>
    <p:sldId id="277" r:id="rId11"/>
    <p:sldId id="269" r:id="rId12"/>
    <p:sldId id="272" r:id="rId13"/>
    <p:sldId id="271" r:id="rId14"/>
    <p:sldId id="273" r:id="rId15"/>
    <p:sldId id="276" r:id="rId16"/>
    <p:sldId id="263" r:id="rId17"/>
    <p:sldId id="274" r:id="rId18"/>
    <p:sldId id="275" r:id="rId19"/>
    <p:sldId id="265" r:id="rId20"/>
    <p:sldId id="278" r:id="rId21"/>
    <p:sldId id="279" r:id="rId22"/>
    <p:sldId id="280" r:id="rId23"/>
  </p:sldIdLst>
  <p:sldSz cx="12192000" cy="6858000"/>
  <p:notesSz cx="12192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3969" autoAdjust="0"/>
  </p:normalViewPr>
  <p:slideViewPr>
    <p:cSldViewPr>
      <p:cViewPr varScale="1">
        <p:scale>
          <a:sx n="65" d="100"/>
          <a:sy n="65" d="100"/>
        </p:scale>
        <p:origin x="834" y="5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F64D87A-15F4-4CA1-B362-482D4B0224FE}" type="doc">
      <dgm:prSet loTypeId="urn:microsoft.com/office/officeart/2005/8/layout/vList2" loCatId="list" qsTypeId="urn:microsoft.com/office/officeart/2005/8/quickstyle/simple1" qsCatId="simple" csTypeId="urn:microsoft.com/office/officeart/2005/8/colors/accent2_1" csCatId="accent2" phldr="1"/>
      <dgm:spPr/>
      <dgm:t>
        <a:bodyPr/>
        <a:lstStyle/>
        <a:p>
          <a:endParaRPr lang="en-IN"/>
        </a:p>
      </dgm:t>
    </dgm:pt>
    <dgm:pt modelId="{D2A3B11A-E99F-443E-9619-58E3EFF29B49}">
      <dgm:prSet custT="1">
        <dgm:style>
          <a:lnRef idx="2">
            <a:schemeClr val="accent2">
              <a:shade val="15000"/>
            </a:schemeClr>
          </a:lnRef>
          <a:fillRef idx="1">
            <a:schemeClr val="accent2"/>
          </a:fillRef>
          <a:effectRef idx="0">
            <a:schemeClr val="accent2"/>
          </a:effectRef>
          <a:fontRef idx="minor">
            <a:schemeClr val="lt1"/>
          </a:fontRef>
        </dgm:style>
      </dgm:prSet>
      <dgm:spPr/>
      <dgm:t>
        <a:bodyPr/>
        <a:lstStyle/>
        <a:p>
          <a:r>
            <a:rPr lang="en-IN" sz="1600" b="1" dirty="0"/>
            <a:t>General consumers : To( use digital products and Services for daily needs).</a:t>
          </a:r>
          <a:endParaRPr lang="en-IN" sz="1600" dirty="0"/>
        </a:p>
      </dgm:t>
    </dgm:pt>
    <dgm:pt modelId="{2D2A3BBB-A18F-485A-B34E-5921C1D08B52}" type="parTrans" cxnId="{5CEEF311-AAC7-45C6-914D-54522A4D0E24}">
      <dgm:prSet/>
      <dgm:spPr/>
      <dgm:t>
        <a:bodyPr/>
        <a:lstStyle/>
        <a:p>
          <a:endParaRPr lang="en-IN"/>
        </a:p>
      </dgm:t>
    </dgm:pt>
    <dgm:pt modelId="{19CC684E-D0FB-4CB1-AA05-9BA619990125}" type="sibTrans" cxnId="{5CEEF311-AAC7-45C6-914D-54522A4D0E24}">
      <dgm:prSet/>
      <dgm:spPr/>
      <dgm:t>
        <a:bodyPr/>
        <a:lstStyle/>
        <a:p>
          <a:endParaRPr lang="en-IN"/>
        </a:p>
      </dgm:t>
    </dgm:pt>
    <dgm:pt modelId="{49C9D16F-9741-4EF4-A0F2-E4B9DC3E5387}">
      <dgm:prSet custT="1"/>
      <dgm:spPr/>
      <dgm:t>
        <a:bodyPr/>
        <a:lstStyle/>
        <a:p>
          <a:r>
            <a:rPr lang="en-IN" sz="1600" b="1" dirty="0"/>
            <a:t>Students and Educators : For (learning, teaching and academic project)</a:t>
          </a:r>
          <a:endParaRPr lang="en-IN" sz="1600" dirty="0"/>
        </a:p>
      </dgm:t>
    </dgm:pt>
    <dgm:pt modelId="{BEF7494E-0727-4A53-A657-CBA326A994D2}" type="parTrans" cxnId="{681457D3-D39B-4024-BE42-796E7D756EC7}">
      <dgm:prSet/>
      <dgm:spPr/>
      <dgm:t>
        <a:bodyPr/>
        <a:lstStyle/>
        <a:p>
          <a:endParaRPr lang="en-IN"/>
        </a:p>
      </dgm:t>
    </dgm:pt>
    <dgm:pt modelId="{E41E3FAF-8FFC-444B-ACD0-7D81AA0B4F97}" type="sibTrans" cxnId="{681457D3-D39B-4024-BE42-796E7D756EC7}">
      <dgm:prSet/>
      <dgm:spPr/>
      <dgm:t>
        <a:bodyPr/>
        <a:lstStyle/>
        <a:p>
          <a:endParaRPr lang="en-IN"/>
        </a:p>
      </dgm:t>
    </dgm:pt>
    <dgm:pt modelId="{9ECC4648-7660-41AE-9B7A-B8D6103B2825}">
      <dgm:prSet custT="1"/>
      <dgm:spPr/>
      <dgm:t>
        <a:bodyPr/>
        <a:lstStyle/>
        <a:p>
          <a:r>
            <a:rPr lang="en-IN" sz="1600" b="1" dirty="0"/>
            <a:t>Government Agencies : To (deliver public services and maintain digital government).</a:t>
          </a:r>
          <a:endParaRPr lang="en-IN" sz="1600" dirty="0"/>
        </a:p>
      </dgm:t>
    </dgm:pt>
    <dgm:pt modelId="{875DEED6-3A6C-46BB-B2EE-687708056E34}" type="parTrans" cxnId="{DE2AE1E7-2E58-42E1-BA6C-EBD17ABAAD5C}">
      <dgm:prSet/>
      <dgm:spPr/>
      <dgm:t>
        <a:bodyPr/>
        <a:lstStyle/>
        <a:p>
          <a:endParaRPr lang="en-IN"/>
        </a:p>
      </dgm:t>
    </dgm:pt>
    <dgm:pt modelId="{A370DED4-6693-44B4-83F4-19D84BEBBB88}" type="sibTrans" cxnId="{DE2AE1E7-2E58-42E1-BA6C-EBD17ABAAD5C}">
      <dgm:prSet/>
      <dgm:spPr/>
      <dgm:t>
        <a:bodyPr/>
        <a:lstStyle/>
        <a:p>
          <a:endParaRPr lang="en-IN"/>
        </a:p>
      </dgm:t>
    </dgm:pt>
    <dgm:pt modelId="{2672E105-C548-4FA9-A63F-E0BED2C1039B}">
      <dgm:prSet custT="1"/>
      <dgm:spPr/>
      <dgm:t>
        <a:bodyPr/>
        <a:lstStyle/>
        <a:p>
          <a:r>
            <a:rPr lang="en-IN" sz="1600" b="1" dirty="0"/>
            <a:t>Organizations and Enterprises : To(manage operations, data, and client services).</a:t>
          </a:r>
          <a:endParaRPr lang="en-IN" sz="1600" dirty="0"/>
        </a:p>
      </dgm:t>
    </dgm:pt>
    <dgm:pt modelId="{D694D062-48E4-42B7-93DC-D49A5B5D4668}" type="parTrans" cxnId="{53CA2F46-8606-4AC8-B556-E75652B1E368}">
      <dgm:prSet/>
      <dgm:spPr/>
      <dgm:t>
        <a:bodyPr/>
        <a:lstStyle/>
        <a:p>
          <a:endParaRPr lang="en-IN"/>
        </a:p>
      </dgm:t>
    </dgm:pt>
    <dgm:pt modelId="{F787B602-E142-4DEF-A0D7-8138D65AA2D0}" type="sibTrans" cxnId="{53CA2F46-8606-4AC8-B556-E75652B1E368}">
      <dgm:prSet/>
      <dgm:spPr/>
      <dgm:t>
        <a:bodyPr/>
        <a:lstStyle/>
        <a:p>
          <a:endParaRPr lang="en-IN"/>
        </a:p>
      </dgm:t>
    </dgm:pt>
    <dgm:pt modelId="{33BBF467-7BD5-4FD6-8A03-485763C1CE25}">
      <dgm:prSet custT="1"/>
      <dgm:spPr/>
      <dgm:t>
        <a:bodyPr/>
        <a:lstStyle/>
        <a:p>
          <a:r>
            <a:rPr lang="en-IN" sz="1600" b="1" dirty="0"/>
            <a:t>Developers and engineers : To (build, test, and deploy technological solutions).</a:t>
          </a:r>
          <a:endParaRPr lang="en-IN" sz="1600" dirty="0"/>
        </a:p>
      </dgm:t>
    </dgm:pt>
    <dgm:pt modelId="{839791DB-D80C-46B7-B939-0D450DADA536}" type="parTrans" cxnId="{275244F5-B96F-467D-9400-C03133F64D40}">
      <dgm:prSet/>
      <dgm:spPr/>
      <dgm:t>
        <a:bodyPr/>
        <a:lstStyle/>
        <a:p>
          <a:endParaRPr lang="en-IN"/>
        </a:p>
      </dgm:t>
    </dgm:pt>
    <dgm:pt modelId="{30F3216D-5200-4141-8C5B-909AD9636153}" type="sibTrans" cxnId="{275244F5-B96F-467D-9400-C03133F64D40}">
      <dgm:prSet/>
      <dgm:spPr/>
      <dgm:t>
        <a:bodyPr/>
        <a:lstStyle/>
        <a:p>
          <a:endParaRPr lang="en-IN"/>
        </a:p>
      </dgm:t>
    </dgm:pt>
    <dgm:pt modelId="{0D5F17BC-B420-4A99-92EA-39954F146D1E}">
      <dgm:prSet custT="1"/>
      <dgm:spPr/>
      <dgm:t>
        <a:bodyPr/>
        <a:lstStyle/>
        <a:p>
          <a:r>
            <a:rPr lang="en-IN" sz="1600" b="1" dirty="0"/>
            <a:t>Business professionals : To (increase productivity, manage tasks, and enhance communication).</a:t>
          </a:r>
          <a:endParaRPr lang="en-IN" sz="1600" dirty="0"/>
        </a:p>
      </dgm:t>
    </dgm:pt>
    <dgm:pt modelId="{A69F228F-5CC3-4ACC-A247-221366D9D6D9}" type="parTrans" cxnId="{996E1B7C-2A69-46AF-97AF-77E2C6C15F49}">
      <dgm:prSet/>
      <dgm:spPr/>
      <dgm:t>
        <a:bodyPr/>
        <a:lstStyle/>
        <a:p>
          <a:endParaRPr lang="en-IN"/>
        </a:p>
      </dgm:t>
    </dgm:pt>
    <dgm:pt modelId="{60860749-7EE7-4252-9D2C-1E19D16A6FEC}" type="sibTrans" cxnId="{996E1B7C-2A69-46AF-97AF-77E2C6C15F49}">
      <dgm:prSet/>
      <dgm:spPr/>
      <dgm:t>
        <a:bodyPr/>
        <a:lstStyle/>
        <a:p>
          <a:endParaRPr lang="en-IN"/>
        </a:p>
      </dgm:t>
    </dgm:pt>
    <dgm:pt modelId="{4978EE49-D0CC-4417-AC77-4DD57C4062D5}" type="pres">
      <dgm:prSet presAssocID="{4F64D87A-15F4-4CA1-B362-482D4B0224FE}" presName="linear" presStyleCnt="0">
        <dgm:presLayoutVars>
          <dgm:animLvl val="lvl"/>
          <dgm:resizeHandles val="exact"/>
        </dgm:presLayoutVars>
      </dgm:prSet>
      <dgm:spPr/>
    </dgm:pt>
    <dgm:pt modelId="{6E28703A-34BA-4438-83F9-B87F353B01A4}" type="pres">
      <dgm:prSet presAssocID="{D2A3B11A-E99F-443E-9619-58E3EFF29B49}" presName="parentText" presStyleLbl="node1" presStyleIdx="0" presStyleCnt="6">
        <dgm:presLayoutVars>
          <dgm:chMax val="0"/>
          <dgm:bulletEnabled val="1"/>
        </dgm:presLayoutVars>
      </dgm:prSet>
      <dgm:spPr>
        <a:prstGeom prst="round2DiagRect">
          <a:avLst/>
        </a:prstGeom>
      </dgm:spPr>
    </dgm:pt>
    <dgm:pt modelId="{FEA66235-57B9-4003-8363-8CBE4CB99A6E}" type="pres">
      <dgm:prSet presAssocID="{19CC684E-D0FB-4CB1-AA05-9BA619990125}" presName="spacer" presStyleCnt="0"/>
      <dgm:spPr/>
    </dgm:pt>
    <dgm:pt modelId="{705A9625-4646-41E4-BE2B-4AFC37C61CB6}" type="pres">
      <dgm:prSet presAssocID="{49C9D16F-9741-4EF4-A0F2-E4B9DC3E5387}" presName="parentText" presStyleLbl="node1" presStyleIdx="1" presStyleCnt="6">
        <dgm:presLayoutVars>
          <dgm:chMax val="0"/>
          <dgm:bulletEnabled val="1"/>
        </dgm:presLayoutVars>
      </dgm:prSet>
      <dgm:spPr/>
    </dgm:pt>
    <dgm:pt modelId="{2950BB87-8659-4790-8AB2-60D53676B523}" type="pres">
      <dgm:prSet presAssocID="{E41E3FAF-8FFC-444B-ACD0-7D81AA0B4F97}" presName="spacer" presStyleCnt="0"/>
      <dgm:spPr/>
    </dgm:pt>
    <dgm:pt modelId="{2A9CE691-31B8-40E3-B3A4-89BDFC8B8A65}" type="pres">
      <dgm:prSet presAssocID="{9ECC4648-7660-41AE-9B7A-B8D6103B2825}" presName="parentText" presStyleLbl="node1" presStyleIdx="2" presStyleCnt="6">
        <dgm:presLayoutVars>
          <dgm:chMax val="0"/>
          <dgm:bulletEnabled val="1"/>
        </dgm:presLayoutVars>
      </dgm:prSet>
      <dgm:spPr/>
    </dgm:pt>
    <dgm:pt modelId="{BFBD043D-53BE-4C43-9277-F89ACA43A520}" type="pres">
      <dgm:prSet presAssocID="{A370DED4-6693-44B4-83F4-19D84BEBBB88}" presName="spacer" presStyleCnt="0"/>
      <dgm:spPr/>
    </dgm:pt>
    <dgm:pt modelId="{ABAD0207-2E6C-4A57-8FF3-3275528354F7}" type="pres">
      <dgm:prSet presAssocID="{2672E105-C548-4FA9-A63F-E0BED2C1039B}" presName="parentText" presStyleLbl="node1" presStyleIdx="3" presStyleCnt="6">
        <dgm:presLayoutVars>
          <dgm:chMax val="0"/>
          <dgm:bulletEnabled val="1"/>
        </dgm:presLayoutVars>
      </dgm:prSet>
      <dgm:spPr/>
    </dgm:pt>
    <dgm:pt modelId="{20BFBCB3-F1EE-4580-92A0-B6AA73FA1A5D}" type="pres">
      <dgm:prSet presAssocID="{F787B602-E142-4DEF-A0D7-8138D65AA2D0}" presName="spacer" presStyleCnt="0"/>
      <dgm:spPr/>
    </dgm:pt>
    <dgm:pt modelId="{CF087EEA-70B7-4958-8BBE-8FE29DE169EB}" type="pres">
      <dgm:prSet presAssocID="{33BBF467-7BD5-4FD6-8A03-485763C1CE25}" presName="parentText" presStyleLbl="node1" presStyleIdx="4" presStyleCnt="6">
        <dgm:presLayoutVars>
          <dgm:chMax val="0"/>
          <dgm:bulletEnabled val="1"/>
        </dgm:presLayoutVars>
      </dgm:prSet>
      <dgm:spPr/>
    </dgm:pt>
    <dgm:pt modelId="{D0B4AAC8-05C8-4C6A-8105-2AB603DBF2AE}" type="pres">
      <dgm:prSet presAssocID="{30F3216D-5200-4141-8C5B-909AD9636153}" presName="spacer" presStyleCnt="0"/>
      <dgm:spPr/>
    </dgm:pt>
    <dgm:pt modelId="{D346A2CD-8AE3-4FD2-8236-71260E581C58}" type="pres">
      <dgm:prSet presAssocID="{0D5F17BC-B420-4A99-92EA-39954F146D1E}" presName="parentText" presStyleLbl="node1" presStyleIdx="5" presStyleCnt="6">
        <dgm:presLayoutVars>
          <dgm:chMax val="0"/>
          <dgm:bulletEnabled val="1"/>
        </dgm:presLayoutVars>
      </dgm:prSet>
      <dgm:spPr/>
    </dgm:pt>
  </dgm:ptLst>
  <dgm:cxnLst>
    <dgm:cxn modelId="{5CEEF311-AAC7-45C6-914D-54522A4D0E24}" srcId="{4F64D87A-15F4-4CA1-B362-482D4B0224FE}" destId="{D2A3B11A-E99F-443E-9619-58E3EFF29B49}" srcOrd="0" destOrd="0" parTransId="{2D2A3BBB-A18F-485A-B34E-5921C1D08B52}" sibTransId="{19CC684E-D0FB-4CB1-AA05-9BA619990125}"/>
    <dgm:cxn modelId="{4FC8FF1B-AD65-4B28-B654-EF3E71F553AA}" type="presOf" srcId="{2672E105-C548-4FA9-A63F-E0BED2C1039B}" destId="{ABAD0207-2E6C-4A57-8FF3-3275528354F7}" srcOrd="0" destOrd="0" presId="urn:microsoft.com/office/officeart/2005/8/layout/vList2"/>
    <dgm:cxn modelId="{12E74D1F-18F8-4EE3-9299-A54283683A1C}" type="presOf" srcId="{D2A3B11A-E99F-443E-9619-58E3EFF29B49}" destId="{6E28703A-34BA-4438-83F9-B87F353B01A4}" srcOrd="0" destOrd="0" presId="urn:microsoft.com/office/officeart/2005/8/layout/vList2"/>
    <dgm:cxn modelId="{08BA6D5F-BC3D-4586-B5A6-E097AD979A8C}" type="presOf" srcId="{4F64D87A-15F4-4CA1-B362-482D4B0224FE}" destId="{4978EE49-D0CC-4417-AC77-4DD57C4062D5}" srcOrd="0" destOrd="0" presId="urn:microsoft.com/office/officeart/2005/8/layout/vList2"/>
    <dgm:cxn modelId="{53CA2F46-8606-4AC8-B556-E75652B1E368}" srcId="{4F64D87A-15F4-4CA1-B362-482D4B0224FE}" destId="{2672E105-C548-4FA9-A63F-E0BED2C1039B}" srcOrd="3" destOrd="0" parTransId="{D694D062-48E4-42B7-93DC-D49A5B5D4668}" sibTransId="{F787B602-E142-4DEF-A0D7-8138D65AA2D0}"/>
    <dgm:cxn modelId="{804B3548-A78A-4BD4-A929-41C7945C8A9E}" type="presOf" srcId="{9ECC4648-7660-41AE-9B7A-B8D6103B2825}" destId="{2A9CE691-31B8-40E3-B3A4-89BDFC8B8A65}" srcOrd="0" destOrd="0" presId="urn:microsoft.com/office/officeart/2005/8/layout/vList2"/>
    <dgm:cxn modelId="{AC065C70-296E-45D0-A934-7BA164C031DF}" type="presOf" srcId="{49C9D16F-9741-4EF4-A0F2-E4B9DC3E5387}" destId="{705A9625-4646-41E4-BE2B-4AFC37C61CB6}" srcOrd="0" destOrd="0" presId="urn:microsoft.com/office/officeart/2005/8/layout/vList2"/>
    <dgm:cxn modelId="{996E1B7C-2A69-46AF-97AF-77E2C6C15F49}" srcId="{4F64D87A-15F4-4CA1-B362-482D4B0224FE}" destId="{0D5F17BC-B420-4A99-92EA-39954F146D1E}" srcOrd="5" destOrd="0" parTransId="{A69F228F-5CC3-4ACC-A247-221366D9D6D9}" sibTransId="{60860749-7EE7-4252-9D2C-1E19D16A6FEC}"/>
    <dgm:cxn modelId="{339F607C-6F18-4477-A035-6D9ED27D4A14}" type="presOf" srcId="{0D5F17BC-B420-4A99-92EA-39954F146D1E}" destId="{D346A2CD-8AE3-4FD2-8236-71260E581C58}" srcOrd="0" destOrd="0" presId="urn:microsoft.com/office/officeart/2005/8/layout/vList2"/>
    <dgm:cxn modelId="{95B296BF-73AA-45D9-AF19-9414A4747479}" type="presOf" srcId="{33BBF467-7BD5-4FD6-8A03-485763C1CE25}" destId="{CF087EEA-70B7-4958-8BBE-8FE29DE169EB}" srcOrd="0" destOrd="0" presId="urn:microsoft.com/office/officeart/2005/8/layout/vList2"/>
    <dgm:cxn modelId="{681457D3-D39B-4024-BE42-796E7D756EC7}" srcId="{4F64D87A-15F4-4CA1-B362-482D4B0224FE}" destId="{49C9D16F-9741-4EF4-A0F2-E4B9DC3E5387}" srcOrd="1" destOrd="0" parTransId="{BEF7494E-0727-4A53-A657-CBA326A994D2}" sibTransId="{E41E3FAF-8FFC-444B-ACD0-7D81AA0B4F97}"/>
    <dgm:cxn modelId="{DE2AE1E7-2E58-42E1-BA6C-EBD17ABAAD5C}" srcId="{4F64D87A-15F4-4CA1-B362-482D4B0224FE}" destId="{9ECC4648-7660-41AE-9B7A-B8D6103B2825}" srcOrd="2" destOrd="0" parTransId="{875DEED6-3A6C-46BB-B2EE-687708056E34}" sibTransId="{A370DED4-6693-44B4-83F4-19D84BEBBB88}"/>
    <dgm:cxn modelId="{275244F5-B96F-467D-9400-C03133F64D40}" srcId="{4F64D87A-15F4-4CA1-B362-482D4B0224FE}" destId="{33BBF467-7BD5-4FD6-8A03-485763C1CE25}" srcOrd="4" destOrd="0" parTransId="{839791DB-D80C-46B7-B939-0D450DADA536}" sibTransId="{30F3216D-5200-4141-8C5B-909AD9636153}"/>
    <dgm:cxn modelId="{49031D85-B07F-4687-AD7F-1FE87178C1F8}" type="presParOf" srcId="{4978EE49-D0CC-4417-AC77-4DD57C4062D5}" destId="{6E28703A-34BA-4438-83F9-B87F353B01A4}" srcOrd="0" destOrd="0" presId="urn:microsoft.com/office/officeart/2005/8/layout/vList2"/>
    <dgm:cxn modelId="{F4EBD164-B97D-4E75-84C0-0D25A21C8B37}" type="presParOf" srcId="{4978EE49-D0CC-4417-AC77-4DD57C4062D5}" destId="{FEA66235-57B9-4003-8363-8CBE4CB99A6E}" srcOrd="1" destOrd="0" presId="urn:microsoft.com/office/officeart/2005/8/layout/vList2"/>
    <dgm:cxn modelId="{C8C8DCF7-D17F-4049-BD7B-3E1368188E93}" type="presParOf" srcId="{4978EE49-D0CC-4417-AC77-4DD57C4062D5}" destId="{705A9625-4646-41E4-BE2B-4AFC37C61CB6}" srcOrd="2" destOrd="0" presId="urn:microsoft.com/office/officeart/2005/8/layout/vList2"/>
    <dgm:cxn modelId="{61877CF4-97CE-4E1B-8DB5-AC07957D3533}" type="presParOf" srcId="{4978EE49-D0CC-4417-AC77-4DD57C4062D5}" destId="{2950BB87-8659-4790-8AB2-60D53676B523}" srcOrd="3" destOrd="0" presId="urn:microsoft.com/office/officeart/2005/8/layout/vList2"/>
    <dgm:cxn modelId="{72E66F58-1742-4A3B-B054-D123A9D229E1}" type="presParOf" srcId="{4978EE49-D0CC-4417-AC77-4DD57C4062D5}" destId="{2A9CE691-31B8-40E3-B3A4-89BDFC8B8A65}" srcOrd="4" destOrd="0" presId="urn:microsoft.com/office/officeart/2005/8/layout/vList2"/>
    <dgm:cxn modelId="{C970D5F7-01D5-4363-B748-4C8502DD944D}" type="presParOf" srcId="{4978EE49-D0CC-4417-AC77-4DD57C4062D5}" destId="{BFBD043D-53BE-4C43-9277-F89ACA43A520}" srcOrd="5" destOrd="0" presId="urn:microsoft.com/office/officeart/2005/8/layout/vList2"/>
    <dgm:cxn modelId="{45383356-3BFB-4C31-9C7C-A0A21913BA82}" type="presParOf" srcId="{4978EE49-D0CC-4417-AC77-4DD57C4062D5}" destId="{ABAD0207-2E6C-4A57-8FF3-3275528354F7}" srcOrd="6" destOrd="0" presId="urn:microsoft.com/office/officeart/2005/8/layout/vList2"/>
    <dgm:cxn modelId="{E5732483-C7BE-4655-8215-996973E3CF86}" type="presParOf" srcId="{4978EE49-D0CC-4417-AC77-4DD57C4062D5}" destId="{20BFBCB3-F1EE-4580-92A0-B6AA73FA1A5D}" srcOrd="7" destOrd="0" presId="urn:microsoft.com/office/officeart/2005/8/layout/vList2"/>
    <dgm:cxn modelId="{C002F2A1-49E6-4017-BE01-D252C133252E}" type="presParOf" srcId="{4978EE49-D0CC-4417-AC77-4DD57C4062D5}" destId="{CF087EEA-70B7-4958-8BBE-8FE29DE169EB}" srcOrd="8" destOrd="0" presId="urn:microsoft.com/office/officeart/2005/8/layout/vList2"/>
    <dgm:cxn modelId="{C46F429C-E5A4-4E38-BB8B-F00C0F0FFC79}" type="presParOf" srcId="{4978EE49-D0CC-4417-AC77-4DD57C4062D5}" destId="{D0B4AAC8-05C8-4C6A-8105-2AB603DBF2AE}" srcOrd="9" destOrd="0" presId="urn:microsoft.com/office/officeart/2005/8/layout/vList2"/>
    <dgm:cxn modelId="{D4AF3F7B-46A0-4EBA-BF85-DE13E6D94D1E}" type="presParOf" srcId="{4978EE49-D0CC-4417-AC77-4DD57C4062D5}" destId="{D346A2CD-8AE3-4FD2-8236-71260E581C58}"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F3AA605-D28D-4504-826C-5D27E167B65F}"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IN"/>
        </a:p>
      </dgm:t>
    </dgm:pt>
    <dgm:pt modelId="{4641C4FD-B459-45DF-98EC-449ECE4752F1}">
      <dgm:prSet>
        <dgm:style>
          <a:lnRef idx="1">
            <a:schemeClr val="accent6"/>
          </a:lnRef>
          <a:fillRef idx="2">
            <a:schemeClr val="accent6"/>
          </a:fillRef>
          <a:effectRef idx="1">
            <a:schemeClr val="accent6"/>
          </a:effectRef>
          <a:fontRef idx="minor">
            <a:schemeClr val="dk1"/>
          </a:fontRef>
        </dgm:style>
      </dgm:prSet>
      <dgm:spPr/>
      <dgm:t>
        <a:bodyPr/>
        <a:lstStyle/>
        <a:p>
          <a:r>
            <a:rPr lang="en-US" b="0" i="0" dirty="0"/>
            <a:t>  HTML : Structure(pages, sections).</a:t>
          </a:r>
          <a:endParaRPr lang="en-IN" dirty="0"/>
        </a:p>
      </dgm:t>
    </dgm:pt>
    <dgm:pt modelId="{60C57781-1136-4E04-B741-FA64E61446EA}" type="parTrans" cxnId="{7AEA227D-9340-4B81-9E57-7AB46F083504}">
      <dgm:prSet/>
      <dgm:spPr/>
      <dgm:t>
        <a:bodyPr/>
        <a:lstStyle/>
        <a:p>
          <a:endParaRPr lang="en-IN"/>
        </a:p>
      </dgm:t>
    </dgm:pt>
    <dgm:pt modelId="{D0A1B2F3-8259-4A3D-A385-81541DABB2EE}" type="sibTrans" cxnId="{7AEA227D-9340-4B81-9E57-7AB46F083504}">
      <dgm:prSet/>
      <dgm:spPr/>
      <dgm:t>
        <a:bodyPr/>
        <a:lstStyle/>
        <a:p>
          <a:endParaRPr lang="en-IN"/>
        </a:p>
      </dgm:t>
    </dgm:pt>
    <dgm:pt modelId="{5D0A7500-03C3-46B1-A936-172340F4245A}">
      <dgm:prSet>
        <dgm:style>
          <a:lnRef idx="1">
            <a:schemeClr val="accent6"/>
          </a:lnRef>
          <a:fillRef idx="2">
            <a:schemeClr val="accent6"/>
          </a:fillRef>
          <a:effectRef idx="1">
            <a:schemeClr val="accent6"/>
          </a:effectRef>
          <a:fontRef idx="minor">
            <a:schemeClr val="dk1"/>
          </a:fontRef>
        </dgm:style>
      </dgm:prSet>
      <dgm:spPr/>
      <dgm:t>
        <a:bodyPr/>
        <a:lstStyle/>
        <a:p>
          <a:r>
            <a:rPr lang="en-US" b="0" i="0" dirty="0"/>
            <a:t>CSS : Styling(colors, layouts , responsiveness).</a:t>
          </a:r>
          <a:endParaRPr lang="en-IN" dirty="0"/>
        </a:p>
      </dgm:t>
    </dgm:pt>
    <dgm:pt modelId="{D8416B3F-48CD-4EF8-8B0A-08896B3E4680}" type="parTrans" cxnId="{D0C2B85A-EBF5-42AC-8F84-DEAA14228793}">
      <dgm:prSet/>
      <dgm:spPr/>
      <dgm:t>
        <a:bodyPr/>
        <a:lstStyle/>
        <a:p>
          <a:endParaRPr lang="en-IN"/>
        </a:p>
      </dgm:t>
    </dgm:pt>
    <dgm:pt modelId="{E74B29CF-F8A8-4797-9819-01A06E895375}" type="sibTrans" cxnId="{D0C2B85A-EBF5-42AC-8F84-DEAA14228793}">
      <dgm:prSet/>
      <dgm:spPr/>
      <dgm:t>
        <a:bodyPr/>
        <a:lstStyle/>
        <a:p>
          <a:endParaRPr lang="en-IN"/>
        </a:p>
      </dgm:t>
    </dgm:pt>
    <dgm:pt modelId="{49FD2CBB-E652-4B3E-9832-E039718F993D}">
      <dgm:prSet>
        <dgm:style>
          <a:lnRef idx="1">
            <a:schemeClr val="accent6"/>
          </a:lnRef>
          <a:fillRef idx="2">
            <a:schemeClr val="accent6"/>
          </a:fillRef>
          <a:effectRef idx="1">
            <a:schemeClr val="accent6"/>
          </a:effectRef>
          <a:fontRef idx="minor">
            <a:schemeClr val="dk1"/>
          </a:fontRef>
        </dgm:style>
      </dgm:prSet>
      <dgm:spPr/>
      <dgm:t>
        <a:bodyPr/>
        <a:lstStyle/>
        <a:p>
          <a:r>
            <a:rPr lang="en-US"/>
            <a:t>JAVASCRIPT : interactivity( navigation menu, animations, form validation).</a:t>
          </a:r>
          <a:endParaRPr lang="en-IN"/>
        </a:p>
      </dgm:t>
    </dgm:pt>
    <dgm:pt modelId="{6BBEA92E-BD65-4586-AC90-6DF9D2332027}" type="parTrans" cxnId="{21EE12AC-D23A-45FD-942F-5C1C4C511970}">
      <dgm:prSet/>
      <dgm:spPr/>
      <dgm:t>
        <a:bodyPr/>
        <a:lstStyle/>
        <a:p>
          <a:endParaRPr lang="en-IN"/>
        </a:p>
      </dgm:t>
    </dgm:pt>
    <dgm:pt modelId="{8C33013F-F0E3-4B56-B3B3-41217D42A30D}" type="sibTrans" cxnId="{21EE12AC-D23A-45FD-942F-5C1C4C511970}">
      <dgm:prSet/>
      <dgm:spPr/>
      <dgm:t>
        <a:bodyPr/>
        <a:lstStyle/>
        <a:p>
          <a:endParaRPr lang="en-IN"/>
        </a:p>
      </dgm:t>
    </dgm:pt>
    <dgm:pt modelId="{6559E453-FE1C-4064-B387-B871A63CF242}">
      <dgm:prSet>
        <dgm:style>
          <a:lnRef idx="1">
            <a:schemeClr val="accent6"/>
          </a:lnRef>
          <a:fillRef idx="2">
            <a:schemeClr val="accent6"/>
          </a:fillRef>
          <a:effectRef idx="1">
            <a:schemeClr val="accent6"/>
          </a:effectRef>
          <a:fontRef idx="minor">
            <a:schemeClr val="dk1"/>
          </a:fontRef>
        </dgm:style>
      </dgm:prSet>
      <dgm:spPr/>
      <dgm:t>
        <a:bodyPr/>
        <a:lstStyle/>
        <a:p>
          <a:r>
            <a:rPr lang="en-US"/>
            <a:t>Mention code editor(VS code) or CODEPEN and hosting platform</a:t>
          </a:r>
          <a:endParaRPr lang="en-IN"/>
        </a:p>
      </dgm:t>
    </dgm:pt>
    <dgm:pt modelId="{1C595BFD-17D3-45A3-BD59-77E51D42E178}" type="parTrans" cxnId="{2855370F-E038-438E-9542-52A3E901DA37}">
      <dgm:prSet/>
      <dgm:spPr/>
      <dgm:t>
        <a:bodyPr/>
        <a:lstStyle/>
        <a:p>
          <a:endParaRPr lang="en-IN"/>
        </a:p>
      </dgm:t>
    </dgm:pt>
    <dgm:pt modelId="{D439F74D-77E2-4FF3-A1F1-713F91C59013}" type="sibTrans" cxnId="{2855370F-E038-438E-9542-52A3E901DA37}">
      <dgm:prSet/>
      <dgm:spPr/>
      <dgm:t>
        <a:bodyPr/>
        <a:lstStyle/>
        <a:p>
          <a:endParaRPr lang="en-IN"/>
        </a:p>
      </dgm:t>
    </dgm:pt>
    <dgm:pt modelId="{B6D3D2EF-63C3-4211-B1A8-31F46E55EF68}">
      <dgm:prSet>
        <dgm:style>
          <a:lnRef idx="1">
            <a:schemeClr val="accent6"/>
          </a:lnRef>
          <a:fillRef idx="2">
            <a:schemeClr val="accent6"/>
          </a:fillRef>
          <a:effectRef idx="1">
            <a:schemeClr val="accent6"/>
          </a:effectRef>
          <a:fontRef idx="minor">
            <a:schemeClr val="dk1"/>
          </a:fontRef>
        </dgm:style>
      </dgm:prSet>
      <dgm:spPr/>
      <dgm:t>
        <a:bodyPr/>
        <a:lstStyle/>
        <a:p>
          <a:r>
            <a:rPr lang="en-US" dirty="0"/>
            <a:t>(GitHub Pages).</a:t>
          </a:r>
          <a:endParaRPr lang="en-IN" dirty="0"/>
        </a:p>
      </dgm:t>
    </dgm:pt>
    <dgm:pt modelId="{574ABD64-8B8C-4E69-961D-A1E0DA42130B}" type="parTrans" cxnId="{D9CFAF9D-ACDD-45C2-9E66-DB0C01F90AEA}">
      <dgm:prSet/>
      <dgm:spPr/>
      <dgm:t>
        <a:bodyPr/>
        <a:lstStyle/>
        <a:p>
          <a:endParaRPr lang="en-IN"/>
        </a:p>
      </dgm:t>
    </dgm:pt>
    <dgm:pt modelId="{611A655B-71EB-4CDA-9818-2897EC00EE9E}" type="sibTrans" cxnId="{D9CFAF9D-ACDD-45C2-9E66-DB0C01F90AEA}">
      <dgm:prSet/>
      <dgm:spPr/>
      <dgm:t>
        <a:bodyPr/>
        <a:lstStyle/>
        <a:p>
          <a:endParaRPr lang="en-IN"/>
        </a:p>
      </dgm:t>
    </dgm:pt>
    <dgm:pt modelId="{B548D2BF-9612-4E1C-96CD-4882803B5967}" type="pres">
      <dgm:prSet presAssocID="{2F3AA605-D28D-4504-826C-5D27E167B65F}" presName="Name0" presStyleCnt="0">
        <dgm:presLayoutVars>
          <dgm:dir/>
          <dgm:resizeHandles val="exact"/>
        </dgm:presLayoutVars>
      </dgm:prSet>
      <dgm:spPr/>
    </dgm:pt>
    <dgm:pt modelId="{438BD566-64F0-4E61-A77A-DC05330AF525}" type="pres">
      <dgm:prSet presAssocID="{4641C4FD-B459-45DF-98EC-449ECE4752F1}" presName="node" presStyleLbl="node1" presStyleIdx="0" presStyleCnt="1" custLinFactNeighborX="-2589">
        <dgm:presLayoutVars>
          <dgm:bulletEnabled val="1"/>
        </dgm:presLayoutVars>
      </dgm:prSet>
      <dgm:spPr>
        <a:prstGeom prst="horizontalScroll">
          <a:avLst/>
        </a:prstGeom>
      </dgm:spPr>
    </dgm:pt>
  </dgm:ptLst>
  <dgm:cxnLst>
    <dgm:cxn modelId="{2855370F-E038-438E-9542-52A3E901DA37}" srcId="{4641C4FD-B459-45DF-98EC-449ECE4752F1}" destId="{6559E453-FE1C-4064-B387-B871A63CF242}" srcOrd="2" destOrd="0" parTransId="{1C595BFD-17D3-45A3-BD59-77E51D42E178}" sibTransId="{D439F74D-77E2-4FF3-A1F1-713F91C59013}"/>
    <dgm:cxn modelId="{2E928313-37B4-48D1-BDFA-A7E505214B74}" type="presOf" srcId="{2F3AA605-D28D-4504-826C-5D27E167B65F}" destId="{B548D2BF-9612-4E1C-96CD-4882803B5967}" srcOrd="0" destOrd="0" presId="urn:microsoft.com/office/officeart/2005/8/layout/process1"/>
    <dgm:cxn modelId="{FC936032-F907-487C-BC60-7DB2463C5373}" type="presOf" srcId="{5D0A7500-03C3-46B1-A936-172340F4245A}" destId="{438BD566-64F0-4E61-A77A-DC05330AF525}" srcOrd="0" destOrd="1" presId="urn:microsoft.com/office/officeart/2005/8/layout/process1"/>
    <dgm:cxn modelId="{213F0B33-4AB9-4CE1-A900-65CA8DFB59ED}" type="presOf" srcId="{4641C4FD-B459-45DF-98EC-449ECE4752F1}" destId="{438BD566-64F0-4E61-A77A-DC05330AF525}" srcOrd="0" destOrd="0" presId="urn:microsoft.com/office/officeart/2005/8/layout/process1"/>
    <dgm:cxn modelId="{D0C2B85A-EBF5-42AC-8F84-DEAA14228793}" srcId="{4641C4FD-B459-45DF-98EC-449ECE4752F1}" destId="{5D0A7500-03C3-46B1-A936-172340F4245A}" srcOrd="0" destOrd="0" parTransId="{D8416B3F-48CD-4EF8-8B0A-08896B3E4680}" sibTransId="{E74B29CF-F8A8-4797-9819-01A06E895375}"/>
    <dgm:cxn modelId="{7AEA227D-9340-4B81-9E57-7AB46F083504}" srcId="{2F3AA605-D28D-4504-826C-5D27E167B65F}" destId="{4641C4FD-B459-45DF-98EC-449ECE4752F1}" srcOrd="0" destOrd="0" parTransId="{60C57781-1136-4E04-B741-FA64E61446EA}" sibTransId="{D0A1B2F3-8259-4A3D-A385-81541DABB2EE}"/>
    <dgm:cxn modelId="{D9CFAF9D-ACDD-45C2-9E66-DB0C01F90AEA}" srcId="{6559E453-FE1C-4064-B387-B871A63CF242}" destId="{B6D3D2EF-63C3-4211-B1A8-31F46E55EF68}" srcOrd="0" destOrd="0" parTransId="{574ABD64-8B8C-4E69-961D-A1E0DA42130B}" sibTransId="{611A655B-71EB-4CDA-9818-2897EC00EE9E}"/>
    <dgm:cxn modelId="{FCE025A1-3F16-4FED-A414-47B0BB3E0BDC}" type="presOf" srcId="{B6D3D2EF-63C3-4211-B1A8-31F46E55EF68}" destId="{438BD566-64F0-4E61-A77A-DC05330AF525}" srcOrd="0" destOrd="4" presId="urn:microsoft.com/office/officeart/2005/8/layout/process1"/>
    <dgm:cxn modelId="{21EE12AC-D23A-45FD-942F-5C1C4C511970}" srcId="{4641C4FD-B459-45DF-98EC-449ECE4752F1}" destId="{49FD2CBB-E652-4B3E-9832-E039718F993D}" srcOrd="1" destOrd="0" parTransId="{6BBEA92E-BD65-4586-AC90-6DF9D2332027}" sibTransId="{8C33013F-F0E3-4B56-B3B3-41217D42A30D}"/>
    <dgm:cxn modelId="{EE291BB0-DE97-42B5-83AF-9C2A7FC588D3}" type="presOf" srcId="{49FD2CBB-E652-4B3E-9832-E039718F993D}" destId="{438BD566-64F0-4E61-A77A-DC05330AF525}" srcOrd="0" destOrd="2" presId="urn:microsoft.com/office/officeart/2005/8/layout/process1"/>
    <dgm:cxn modelId="{4B72ABDB-B636-443C-87FA-C719FAF18A96}" type="presOf" srcId="{6559E453-FE1C-4064-B387-B871A63CF242}" destId="{438BD566-64F0-4E61-A77A-DC05330AF525}" srcOrd="0" destOrd="3" presId="urn:microsoft.com/office/officeart/2005/8/layout/process1"/>
    <dgm:cxn modelId="{B6DD9534-9D72-4689-BAD5-7C8039682BB5}" type="presParOf" srcId="{B548D2BF-9612-4E1C-96CD-4882803B5967}" destId="{438BD566-64F0-4E61-A77A-DC05330AF525}"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28703A-34BA-4438-83F9-B87F353B01A4}">
      <dsp:nvSpPr>
        <dsp:cNvPr id="0" name=""/>
        <dsp:cNvSpPr/>
      </dsp:nvSpPr>
      <dsp:spPr>
        <a:xfrm>
          <a:off x="0" y="1847"/>
          <a:ext cx="8149458" cy="558294"/>
        </a:xfrm>
        <a:prstGeom prst="round2DiagRect">
          <a:avLst/>
        </a:prstGeom>
        <a:solidFill>
          <a:schemeClr val="accent2"/>
        </a:solidFill>
        <a:ln w="19050" cap="rnd" cmpd="sng" algn="ctr">
          <a:solidFill>
            <a:schemeClr val="accent2">
              <a:shade val="15000"/>
            </a:schemeClr>
          </a:solidFill>
          <a:prstDash val="solid"/>
        </a:ln>
        <a:effectLst/>
      </dsp:spPr>
      <dsp:style>
        <a:lnRef idx="2">
          <a:schemeClr val="accent2">
            <a:shade val="15000"/>
          </a:schemeClr>
        </a:lnRef>
        <a:fillRef idx="1">
          <a:schemeClr val="accent2"/>
        </a:fillRef>
        <a:effectRef idx="0">
          <a:schemeClr val="accent2"/>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1" kern="1200" dirty="0"/>
            <a:t>General consumers : To( use digital products and Services for daily needs).</a:t>
          </a:r>
          <a:endParaRPr lang="en-IN" sz="1600" kern="1200" dirty="0"/>
        </a:p>
      </dsp:txBody>
      <dsp:txXfrm>
        <a:off x="27254" y="29101"/>
        <a:ext cx="8094950" cy="503786"/>
      </dsp:txXfrm>
    </dsp:sp>
    <dsp:sp modelId="{705A9625-4646-41E4-BE2B-4AFC37C61CB6}">
      <dsp:nvSpPr>
        <dsp:cNvPr id="0" name=""/>
        <dsp:cNvSpPr/>
      </dsp:nvSpPr>
      <dsp:spPr>
        <a:xfrm>
          <a:off x="0" y="572713"/>
          <a:ext cx="8149458" cy="558294"/>
        </a:xfrm>
        <a:prstGeom prst="roundRect">
          <a:avLst/>
        </a:prstGeom>
        <a:solidFill>
          <a:schemeClr val="lt1">
            <a:hueOff val="0"/>
            <a:satOff val="0"/>
            <a:lumOff val="0"/>
            <a:alphaOff val="0"/>
          </a:schemeClr>
        </a:solidFill>
        <a:ln w="19050"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1" kern="1200" dirty="0"/>
            <a:t>Students and Educators : For (learning, teaching and academic project)</a:t>
          </a:r>
          <a:endParaRPr lang="en-IN" sz="1600" kern="1200" dirty="0"/>
        </a:p>
      </dsp:txBody>
      <dsp:txXfrm>
        <a:off x="27254" y="599967"/>
        <a:ext cx="8094950" cy="503786"/>
      </dsp:txXfrm>
    </dsp:sp>
    <dsp:sp modelId="{2A9CE691-31B8-40E3-B3A4-89BDFC8B8A65}">
      <dsp:nvSpPr>
        <dsp:cNvPr id="0" name=""/>
        <dsp:cNvSpPr/>
      </dsp:nvSpPr>
      <dsp:spPr>
        <a:xfrm>
          <a:off x="0" y="1143579"/>
          <a:ext cx="8149458" cy="558294"/>
        </a:xfrm>
        <a:prstGeom prst="roundRect">
          <a:avLst/>
        </a:prstGeom>
        <a:solidFill>
          <a:schemeClr val="lt1">
            <a:hueOff val="0"/>
            <a:satOff val="0"/>
            <a:lumOff val="0"/>
            <a:alphaOff val="0"/>
          </a:schemeClr>
        </a:solidFill>
        <a:ln w="19050"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1" kern="1200" dirty="0"/>
            <a:t>Government Agencies : To (deliver public services and maintain digital government).</a:t>
          </a:r>
          <a:endParaRPr lang="en-IN" sz="1600" kern="1200" dirty="0"/>
        </a:p>
      </dsp:txBody>
      <dsp:txXfrm>
        <a:off x="27254" y="1170833"/>
        <a:ext cx="8094950" cy="503786"/>
      </dsp:txXfrm>
    </dsp:sp>
    <dsp:sp modelId="{ABAD0207-2E6C-4A57-8FF3-3275528354F7}">
      <dsp:nvSpPr>
        <dsp:cNvPr id="0" name=""/>
        <dsp:cNvSpPr/>
      </dsp:nvSpPr>
      <dsp:spPr>
        <a:xfrm>
          <a:off x="0" y="1714445"/>
          <a:ext cx="8149458" cy="558294"/>
        </a:xfrm>
        <a:prstGeom prst="roundRect">
          <a:avLst/>
        </a:prstGeom>
        <a:solidFill>
          <a:schemeClr val="lt1">
            <a:hueOff val="0"/>
            <a:satOff val="0"/>
            <a:lumOff val="0"/>
            <a:alphaOff val="0"/>
          </a:schemeClr>
        </a:solidFill>
        <a:ln w="19050"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1" kern="1200" dirty="0"/>
            <a:t>Organizations and Enterprises : To(manage operations, data, and client services).</a:t>
          </a:r>
          <a:endParaRPr lang="en-IN" sz="1600" kern="1200" dirty="0"/>
        </a:p>
      </dsp:txBody>
      <dsp:txXfrm>
        <a:off x="27254" y="1741699"/>
        <a:ext cx="8094950" cy="503786"/>
      </dsp:txXfrm>
    </dsp:sp>
    <dsp:sp modelId="{CF087EEA-70B7-4958-8BBE-8FE29DE169EB}">
      <dsp:nvSpPr>
        <dsp:cNvPr id="0" name=""/>
        <dsp:cNvSpPr/>
      </dsp:nvSpPr>
      <dsp:spPr>
        <a:xfrm>
          <a:off x="0" y="2285312"/>
          <a:ext cx="8149458" cy="558294"/>
        </a:xfrm>
        <a:prstGeom prst="roundRect">
          <a:avLst/>
        </a:prstGeom>
        <a:solidFill>
          <a:schemeClr val="lt1">
            <a:hueOff val="0"/>
            <a:satOff val="0"/>
            <a:lumOff val="0"/>
            <a:alphaOff val="0"/>
          </a:schemeClr>
        </a:solidFill>
        <a:ln w="19050"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1" kern="1200" dirty="0"/>
            <a:t>Developers and engineers : To (build, test, and deploy technological solutions).</a:t>
          </a:r>
          <a:endParaRPr lang="en-IN" sz="1600" kern="1200" dirty="0"/>
        </a:p>
      </dsp:txBody>
      <dsp:txXfrm>
        <a:off x="27254" y="2312566"/>
        <a:ext cx="8094950" cy="503786"/>
      </dsp:txXfrm>
    </dsp:sp>
    <dsp:sp modelId="{D346A2CD-8AE3-4FD2-8236-71260E581C58}">
      <dsp:nvSpPr>
        <dsp:cNvPr id="0" name=""/>
        <dsp:cNvSpPr/>
      </dsp:nvSpPr>
      <dsp:spPr>
        <a:xfrm>
          <a:off x="0" y="2856178"/>
          <a:ext cx="8149458" cy="558294"/>
        </a:xfrm>
        <a:prstGeom prst="roundRect">
          <a:avLst/>
        </a:prstGeom>
        <a:solidFill>
          <a:schemeClr val="lt1">
            <a:hueOff val="0"/>
            <a:satOff val="0"/>
            <a:lumOff val="0"/>
            <a:alphaOff val="0"/>
          </a:schemeClr>
        </a:solidFill>
        <a:ln w="19050"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1" kern="1200" dirty="0"/>
            <a:t>Business professionals : To (increase productivity, manage tasks, and enhance communication).</a:t>
          </a:r>
          <a:endParaRPr lang="en-IN" sz="1600" kern="1200" dirty="0"/>
        </a:p>
      </dsp:txBody>
      <dsp:txXfrm>
        <a:off x="27254" y="2883432"/>
        <a:ext cx="8094950" cy="5037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8BD566-64F0-4E61-A77A-DC05330AF525}">
      <dsp:nvSpPr>
        <dsp:cNvPr id="0" name=""/>
        <dsp:cNvSpPr/>
      </dsp:nvSpPr>
      <dsp:spPr>
        <a:xfrm>
          <a:off x="0" y="0"/>
          <a:ext cx="8590248" cy="3726644"/>
        </a:xfrm>
        <a:prstGeom prst="horizontalScroll">
          <a:avLst/>
        </a:prstGeom>
        <a:gradFill rotWithShape="1">
          <a:gsLst>
            <a:gs pos="0">
              <a:schemeClr val="accent6">
                <a:tint val="64000"/>
                <a:lumMod val="118000"/>
              </a:schemeClr>
            </a:gs>
            <a:gs pos="100000">
              <a:schemeClr val="accent6">
                <a:tint val="92000"/>
                <a:alpha val="100000"/>
                <a:lumMod val="110000"/>
              </a:schemeClr>
            </a:gs>
          </a:gsLst>
          <a:lin ang="5400000" scaled="0"/>
        </a:gradFill>
        <a:ln w="9525" cap="rnd" cmpd="sng" algn="ctr">
          <a:solidFill>
            <a:schemeClr val="accent6"/>
          </a:solidFill>
          <a:prstDash val="solid"/>
        </a:ln>
        <a:effectLst/>
      </dsp:spPr>
      <dsp:style>
        <a:lnRef idx="1">
          <a:schemeClr val="accent6"/>
        </a:lnRef>
        <a:fillRef idx="2">
          <a:schemeClr val="accent6"/>
        </a:fillRef>
        <a:effectRef idx="1">
          <a:schemeClr val="accent6"/>
        </a:effectRef>
        <a:fontRef idx="minor">
          <a:schemeClr val="dk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b="0" i="0" kern="1200" dirty="0"/>
            <a:t>  HTML : Structure(pages, sections).</a:t>
          </a:r>
          <a:endParaRPr lang="en-IN" sz="2800" kern="1200" dirty="0"/>
        </a:p>
        <a:p>
          <a:pPr marL="228600" lvl="1" indent="-228600" algn="l" defTabSz="977900">
            <a:lnSpc>
              <a:spcPct val="90000"/>
            </a:lnSpc>
            <a:spcBef>
              <a:spcPct val="0"/>
            </a:spcBef>
            <a:spcAft>
              <a:spcPct val="15000"/>
            </a:spcAft>
            <a:buChar char="•"/>
          </a:pPr>
          <a:r>
            <a:rPr lang="en-US" sz="2200" b="0" i="0" kern="1200" dirty="0"/>
            <a:t>CSS : Styling(colors, layouts , responsiveness).</a:t>
          </a:r>
          <a:endParaRPr lang="en-IN" sz="2200" kern="1200" dirty="0"/>
        </a:p>
        <a:p>
          <a:pPr marL="228600" lvl="1" indent="-228600" algn="l" defTabSz="977900">
            <a:lnSpc>
              <a:spcPct val="90000"/>
            </a:lnSpc>
            <a:spcBef>
              <a:spcPct val="0"/>
            </a:spcBef>
            <a:spcAft>
              <a:spcPct val="15000"/>
            </a:spcAft>
            <a:buChar char="•"/>
          </a:pPr>
          <a:r>
            <a:rPr lang="en-US" sz="2200" kern="1200"/>
            <a:t>JAVASCRIPT : interactivity( navigation menu, animations, form validation).</a:t>
          </a:r>
          <a:endParaRPr lang="en-IN" sz="2200" kern="1200"/>
        </a:p>
        <a:p>
          <a:pPr marL="228600" lvl="1" indent="-228600" algn="l" defTabSz="977900">
            <a:lnSpc>
              <a:spcPct val="90000"/>
            </a:lnSpc>
            <a:spcBef>
              <a:spcPct val="0"/>
            </a:spcBef>
            <a:spcAft>
              <a:spcPct val="15000"/>
            </a:spcAft>
            <a:buChar char="•"/>
          </a:pPr>
          <a:r>
            <a:rPr lang="en-US" sz="2200" kern="1200"/>
            <a:t>Mention code editor(VS code) or CODEPEN and hosting platform</a:t>
          </a:r>
          <a:endParaRPr lang="en-IN" sz="2200" kern="1200"/>
        </a:p>
        <a:p>
          <a:pPr marL="457200" lvl="2" indent="-228600" algn="l" defTabSz="977900">
            <a:lnSpc>
              <a:spcPct val="90000"/>
            </a:lnSpc>
            <a:spcBef>
              <a:spcPct val="0"/>
            </a:spcBef>
            <a:spcAft>
              <a:spcPct val="15000"/>
            </a:spcAft>
            <a:buChar char="•"/>
          </a:pPr>
          <a:r>
            <a:rPr lang="en-US" sz="2200" kern="1200" dirty="0"/>
            <a:t>(GitHub Pages).</a:t>
          </a:r>
          <a:endParaRPr lang="en-IN" sz="2200" kern="1200" dirty="0"/>
        </a:p>
      </dsp:txBody>
      <dsp:txXfrm>
        <a:off x="465831" y="465831"/>
        <a:ext cx="7891502" cy="279498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jpeg>
</file>

<file path=ppt/media/image14.jpeg>
</file>

<file path=ppt/media/image15.jpeg>
</file>

<file path=ppt/media/image16.jpeg>
</file>

<file path=ppt/media/image17.jpeg>
</file>

<file path=ppt/media/image18.png>
</file>

<file path=ppt/media/image19.png>
</file>

<file path=ppt/media/image2.jpeg>
</file>

<file path=ppt/media/image20.png>
</file>

<file path=ppt/media/image21.jpeg>
</file>

<file path=ppt/media/image22.png>
</file>

<file path=ppt/media/image23.png>
</file>

<file path=ppt/media/image24.jpeg>
</file>

<file path=ppt/media/image25.png>
</file>

<file path=ppt/media/image26.png>
</file>

<file path=ppt/media/image27.jpeg>
</file>

<file path=ppt/media/image28.jpeg>
</file>

<file path=ppt/media/image29.jpeg>
</file>

<file path=ppt/media/image3.jpeg>
</file>

<file path=ppt/media/image30.jpeg>
</file>

<file path=ppt/media/image31.png>
</file>

<file path=ppt/media/image32.jpeg>
</file>

<file path=ppt/media/image33.png>
</file>

<file path=ppt/media/image34.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4B86612-B127-4CD0-BF15-66D49A7175F7}" type="datetimeFigureOut">
              <a:rPr lang="en-IN" smtClean="0"/>
              <a:t>30-08-2025</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7F439ED-1E90-4106-847A-8EF19031FE2F}" type="slidenum">
              <a:rPr lang="en-IN" smtClean="0"/>
              <a:t>‹#›</a:t>
            </a:fld>
            <a:endParaRPr lang="en-IN"/>
          </a:p>
        </p:txBody>
      </p:sp>
    </p:spTree>
    <p:extLst>
      <p:ext uri="{BB962C8B-B14F-4D97-AF65-F5344CB8AC3E}">
        <p14:creationId xmlns:p14="http://schemas.microsoft.com/office/powerpoint/2010/main" val="2918557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t>1</a:t>
            </a:fld>
            <a:endParaRPr lang="en-IN"/>
          </a:p>
        </p:txBody>
      </p:sp>
    </p:spTree>
    <p:extLst>
      <p:ext uri="{BB962C8B-B14F-4D97-AF65-F5344CB8AC3E}">
        <p14:creationId xmlns:p14="http://schemas.microsoft.com/office/powerpoint/2010/main" val="4043535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1D8BD707-D9CF-40AE-B4C6-C98DA3205C09}" type="datetimeFigureOut">
              <a:rPr lang="en-US" smtClean="0"/>
              <a:t>8/30/2025</a:t>
            </a:fld>
            <a:endParaRPr lang="en-US"/>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IN"/>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95944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8/30/2025</a:t>
            </a:fld>
            <a:endParaRPr lang="en-US"/>
          </a:p>
        </p:txBody>
      </p:sp>
      <p:sp>
        <p:nvSpPr>
          <p:cNvPr id="6" name="Footer Placeholder 5"/>
          <p:cNvSpPr>
            <a:spLocks noGrp="1"/>
          </p:cNvSpPr>
          <p:nvPr>
            <p:ph type="ftr" sz="quarter" idx="11"/>
          </p:nvPr>
        </p:nvSpPr>
        <p:spPr/>
        <p:txBody>
          <a:bodyPr/>
          <a:lstStyle/>
          <a:p>
            <a:endParaRPr lang="en-IN"/>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3383363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8/30/2025</a:t>
            </a:fld>
            <a:endParaRPr lang="en-US"/>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34796462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8/30/2025</a:t>
            </a:fld>
            <a:endParaRPr lang="en-US"/>
          </a:p>
        </p:txBody>
      </p:sp>
      <p:sp>
        <p:nvSpPr>
          <p:cNvPr id="5" name="Footer Placeholder 4"/>
          <p:cNvSpPr>
            <a:spLocks noGrp="1"/>
          </p:cNvSpPr>
          <p:nvPr>
            <p:ph type="ftr" sz="quarter" idx="11"/>
          </p:nvPr>
        </p:nvSpPr>
        <p:spPr/>
        <p:txBody>
          <a:bodyPr/>
          <a:lstStyle/>
          <a:p>
            <a:endParaRPr lang="en-IN"/>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13295570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8/30/2025</a:t>
            </a:fld>
            <a:endParaRPr lang="en-US"/>
          </a:p>
        </p:txBody>
      </p:sp>
      <p:sp>
        <p:nvSpPr>
          <p:cNvPr id="5" name="Footer Placeholder 4"/>
          <p:cNvSpPr>
            <a:spLocks noGrp="1"/>
          </p:cNvSpPr>
          <p:nvPr>
            <p:ph type="ftr" sz="quarter" idx="11"/>
          </p:nvPr>
        </p:nvSpPr>
        <p:spPr/>
        <p:txBody>
          <a:bodyPr/>
          <a:lstStyle/>
          <a:p>
            <a:endParaRPr lang="en-IN"/>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5648056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D8BD707-D9CF-40AE-B4C6-C98DA3205C09}" type="datetimeFigureOut">
              <a:rPr lang="en-US" smtClean="0"/>
              <a:t>8/30/2025</a:t>
            </a:fld>
            <a:endParaRPr lang="en-US"/>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21921961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D8BD707-D9CF-40AE-B4C6-C98DA3205C09}" type="datetimeFigureOut">
              <a:rPr lang="en-US" smtClean="0"/>
              <a:t>8/30/2025</a:t>
            </a:fld>
            <a:endParaRPr lang="en-US"/>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4089103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8/30/2025</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2299230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8/30/2025</a:t>
            </a:fld>
            <a:endParaRPr lang="en-US"/>
          </a:p>
        </p:txBody>
      </p:sp>
      <p:sp>
        <p:nvSpPr>
          <p:cNvPr id="5" name="Footer Placeholder 4"/>
          <p:cNvSpPr>
            <a:spLocks noGrp="1"/>
          </p:cNvSpPr>
          <p:nvPr>
            <p:ph type="ftr" sz="quarter" idx="11"/>
          </p:nvPr>
        </p:nvSpPr>
        <p:spPr/>
        <p:txBody>
          <a:bodyPr/>
          <a:lstStyle/>
          <a:p>
            <a:endParaRPr lang="en-IN"/>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20177686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8/30/2025</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extLst>
      <p:ext uri="{BB962C8B-B14F-4D97-AF65-F5344CB8AC3E}">
        <p14:creationId xmlns:p14="http://schemas.microsoft.com/office/powerpoint/2010/main" val="1918229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8/30/2025</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3879190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8/30/2025</a:t>
            </a:fld>
            <a:endParaRPr lang="en-US"/>
          </a:p>
        </p:txBody>
      </p:sp>
      <p:sp>
        <p:nvSpPr>
          <p:cNvPr id="5" name="Footer Placeholder 4"/>
          <p:cNvSpPr>
            <a:spLocks noGrp="1"/>
          </p:cNvSpPr>
          <p:nvPr>
            <p:ph type="ftr" sz="quarter" idx="11"/>
          </p:nvPr>
        </p:nvSpPr>
        <p:spPr/>
        <p:txBody>
          <a:bodyPr/>
          <a:lstStyle/>
          <a:p>
            <a:endParaRPr lang="en-IN"/>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3772686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8/30/2025</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3082323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8/30/2025</a:t>
            </a:fld>
            <a:endParaRPr lang="en-US"/>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24443298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8/30/2025</a:t>
            </a:fld>
            <a:endParaRPr lang="en-US"/>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10807499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8/30/2025</a:t>
            </a:fld>
            <a:endParaRPr lang="en-US"/>
          </a:p>
        </p:txBody>
      </p:sp>
      <p:sp>
        <p:nvSpPr>
          <p:cNvPr id="3" name="Footer Placeholder 2"/>
          <p:cNvSpPr>
            <a:spLocks noGrp="1"/>
          </p:cNvSpPr>
          <p:nvPr>
            <p:ph type="ftr" sz="quarter" idx="11"/>
          </p:nvPr>
        </p:nvSpPr>
        <p:spPr/>
        <p:txBody>
          <a:bodyPr/>
          <a:lstStyle/>
          <a:p>
            <a:endParaRPr lang="en-IN"/>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2857767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8/30/2025</a:t>
            </a:fld>
            <a:endParaRPr lang="en-US"/>
          </a:p>
        </p:txBody>
      </p:sp>
      <p:sp>
        <p:nvSpPr>
          <p:cNvPr id="6" name="Footer Placeholder 5"/>
          <p:cNvSpPr>
            <a:spLocks noGrp="1"/>
          </p:cNvSpPr>
          <p:nvPr>
            <p:ph type="ftr" sz="quarter" idx="11"/>
          </p:nvPr>
        </p:nvSpPr>
        <p:spPr/>
        <p:txBody>
          <a:bodyPr/>
          <a:lstStyle/>
          <a:p>
            <a:endParaRPr lang="en-IN"/>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667046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8/30/2025</a:t>
            </a:fld>
            <a:endParaRPr lang="en-US"/>
          </a:p>
        </p:txBody>
      </p:sp>
      <p:sp>
        <p:nvSpPr>
          <p:cNvPr id="6" name="Footer Placeholder 5"/>
          <p:cNvSpPr>
            <a:spLocks noGrp="1"/>
          </p:cNvSpPr>
          <p:nvPr>
            <p:ph type="ftr" sz="quarter" idx="11"/>
          </p:nvPr>
        </p:nvSpPr>
        <p:spPr/>
        <p:txBody>
          <a:bodyPr/>
          <a:lstStyle/>
          <a:p>
            <a:endParaRPr lang="en-IN"/>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36743911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20">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1D8BD707-D9CF-40AE-B4C6-C98DA3205C09}" type="datetimeFigureOut">
              <a:rPr lang="en-US" smtClean="0"/>
              <a:t>8/30/2025</a:t>
            </a:fld>
            <a:endParaRPr lang="en-US"/>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pPr marL="38100">
              <a:lnSpc>
                <a:spcPct val="100000"/>
              </a:lnSpc>
              <a:spcBef>
                <a:spcPts val="55"/>
              </a:spcBef>
            </a:pPr>
            <a:fld id="{81D60167-4931-47E6-BA6A-407CBD079E47}" type="slidenum">
              <a:rPr lang="en-IN" spc="10" smtClean="0"/>
              <a:t>‹#›</a:t>
            </a:fld>
            <a:endParaRPr lang="en-IN" spc="10" dirty="0"/>
          </a:p>
        </p:txBody>
      </p:sp>
    </p:spTree>
    <p:extLst>
      <p:ext uri="{BB962C8B-B14F-4D97-AF65-F5344CB8AC3E}">
        <p14:creationId xmlns:p14="http://schemas.microsoft.com/office/powerpoint/2010/main" val="1543695268"/>
      </p:ext>
    </p:extLst>
  </p:cSld>
  <p:clrMap bg1="dk1" tx1="lt1" bg2="dk2" tx2="lt2" accent1="accent1" accent2="accent2" accent3="accent3" accent4="accent4" accent5="accent5" accent6="accent6" hlink="hlink" folHlink="fol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 id="2147483822" r:id="rId11"/>
    <p:sldLayoutId id="2147483823" r:id="rId12"/>
    <p:sldLayoutId id="2147483824" r:id="rId13"/>
    <p:sldLayoutId id="2147483825" r:id="rId14"/>
    <p:sldLayoutId id="2147483826" r:id="rId15"/>
    <p:sldLayoutId id="2147483827" r:id="rId16"/>
    <p:sldLayoutId id="2147483828" r:id="rId17"/>
    <p:sldLayoutId id="2147483829" r:id="rId18"/>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18.xml"/><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6.xml"/><Relationship Id="rId4" Type="http://schemas.openxmlformats.org/officeDocument/2006/relationships/image" Target="../media/image30.jpe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hyperlink" Target="https://kani200625.github.io/portfolio/" TargetMode="External"/><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Download Pink Cherry Blossom Watercolor Frame with Clouds Background ...">
            <a:extLst>
              <a:ext uri="{FF2B5EF4-FFF2-40B4-BE49-F238E27FC236}">
                <a16:creationId xmlns:a16="http://schemas.microsoft.com/office/drawing/2014/main" id="{BEB01032-53F6-E9FF-675C-0655315CF2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74" y="0"/>
            <a:ext cx="12192000" cy="6899532"/>
          </a:xfrm>
          <a:prstGeom prst="rect">
            <a:avLst/>
          </a:prstGeom>
          <a:noFill/>
          <a:extLst>
            <a:ext uri="{909E8E84-426E-40DD-AFC4-6F175D3DCCD1}">
              <a14:hiddenFill xmlns:a14="http://schemas.microsoft.com/office/drawing/2010/main">
                <a:solidFill>
                  <a:srgbClr val="FFFFFF"/>
                </a:solidFill>
              </a14:hiddenFill>
            </a:ext>
          </a:extLst>
        </p:spPr>
      </p:pic>
      <p:sp>
        <p:nvSpPr>
          <p:cNvPr id="7" name="object 7"/>
          <p:cNvSpPr txBox="1">
            <a:spLocks noGrp="1"/>
          </p:cNvSpPr>
          <p:nvPr>
            <p:ph type="ctrTitle"/>
          </p:nvPr>
        </p:nvSpPr>
        <p:spPr>
          <a:xfrm>
            <a:off x="-184722" y="1033919"/>
            <a:ext cx="7629525" cy="1001556"/>
          </a:xfrm>
          <a:prstGeom prst="rect">
            <a:avLst/>
          </a:prstGeom>
        </p:spPr>
        <p:txBody>
          <a:bodyPr vert="horz" wrap="square" lIns="0" tIns="16510" rIns="0" bIns="0" rtlCol="0">
            <a:spAutoFit/>
          </a:bodyPr>
          <a:lstStyle/>
          <a:p>
            <a:pPr marL="3213735">
              <a:spcBef>
                <a:spcPts val="130"/>
              </a:spcBef>
            </a:pPr>
            <a:r>
              <a:rPr lang="en-US" b="1" i="0" dirty="0">
                <a:solidFill>
                  <a:srgbClr val="0F0F0F"/>
                </a:solidFill>
                <a:effectLst/>
                <a:latin typeface="Algerian" panose="04020705040A02060702" pitchFamily="82" charset="0"/>
                <a:cs typeface="Times New Roman" panose="02020603050405020304" pitchFamily="18" charset="0"/>
              </a:rPr>
              <a:t>Digital Portfolio </a:t>
            </a:r>
            <a:br>
              <a:rPr lang="en-US" b="1" i="0" dirty="0">
                <a:solidFill>
                  <a:srgbClr val="0F0F0F"/>
                </a:solidFill>
                <a:effectLst/>
                <a:latin typeface="Algerian" panose="04020705040A02060702" pitchFamily="82" charset="0"/>
              </a:rPr>
            </a:br>
            <a:endParaRPr spc="15" dirty="0">
              <a:latin typeface="Algerian" panose="04020705040A02060702" pitchFamily="82" charset="0"/>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TextBox 13">
            <a:extLst>
              <a:ext uri="{FF2B5EF4-FFF2-40B4-BE49-F238E27FC236}">
                <a16:creationId xmlns:a16="http://schemas.microsoft.com/office/drawing/2014/main" id="{D55ADE35-C35B-07C1-F5AA-C33B3DDB802E}"/>
              </a:ext>
            </a:extLst>
          </p:cNvPr>
          <p:cNvSpPr txBox="1"/>
          <p:nvPr/>
        </p:nvSpPr>
        <p:spPr>
          <a:xfrm>
            <a:off x="762000" y="2360118"/>
            <a:ext cx="11582400" cy="1938992"/>
          </a:xfrm>
          <a:prstGeom prst="rect">
            <a:avLst/>
          </a:prstGeom>
          <a:noFill/>
        </p:spPr>
        <p:txBody>
          <a:bodyPr wrap="square" lIns="91440" tIns="45720" rIns="91440" bIns="45720" rtlCol="0" anchor="t">
            <a:spAutoFit/>
          </a:bodyPr>
          <a:lstStyle/>
          <a:p>
            <a:r>
              <a:rPr lang="en-US" sz="2400" b="1" dirty="0">
                <a:solidFill>
                  <a:schemeClr val="bg1"/>
                </a:solidFill>
                <a:latin typeface="Algerian" panose="04020705040A02060702" pitchFamily="82" charset="0"/>
              </a:rPr>
              <a:t>STUDENT NAME:  KANIMOZHI V</a:t>
            </a:r>
          </a:p>
          <a:p>
            <a:r>
              <a:rPr lang="en-US" sz="2400" b="1" dirty="0">
                <a:solidFill>
                  <a:schemeClr val="bg1"/>
                </a:solidFill>
                <a:latin typeface="Algerian" panose="04020705040A02060702" pitchFamily="82" charset="0"/>
              </a:rPr>
              <a:t>REGISTER NO AND NMID:222407892 &amp; autunm1455ds242732</a:t>
            </a:r>
            <a:endParaRPr lang="en-US" sz="2400" b="1" dirty="0">
              <a:solidFill>
                <a:schemeClr val="bg1"/>
              </a:solidFill>
              <a:latin typeface="Algerian" panose="04020705040A02060702" pitchFamily="82" charset="0"/>
              <a:cs typeface="Calibri"/>
            </a:endParaRPr>
          </a:p>
          <a:p>
            <a:r>
              <a:rPr lang="en-US" sz="2400" b="1" dirty="0">
                <a:solidFill>
                  <a:schemeClr val="bg1"/>
                </a:solidFill>
                <a:latin typeface="Algerian" panose="04020705040A02060702" pitchFamily="82" charset="0"/>
              </a:rPr>
              <a:t>DEPARTMENT: BSC.CS WITH DS</a:t>
            </a:r>
          </a:p>
          <a:p>
            <a:r>
              <a:rPr lang="en-US" sz="2400" b="1" i="1" dirty="0">
                <a:solidFill>
                  <a:schemeClr val="bg1"/>
                </a:solidFill>
                <a:latin typeface="Algerian" panose="04020705040A02060702" pitchFamily="82" charset="0"/>
              </a:rPr>
              <a:t>COLLEGE:TAGORE COLLEGE OF ARTS AND SCIENCE</a:t>
            </a:r>
            <a:r>
              <a:rPr lang="en-US" sz="2000" b="1" i="1" dirty="0">
                <a:solidFill>
                  <a:schemeClr val="bg1"/>
                </a:solidFill>
                <a:latin typeface="Algerian" panose="04020705040A02060702" pitchFamily="82" charset="0"/>
              </a:rPr>
              <a:t> &amp; UNIVERSITY OF MADRAS</a:t>
            </a:r>
          </a:p>
          <a:p>
            <a:r>
              <a:rPr lang="en-US" sz="2000" b="1" i="1" dirty="0">
                <a:solidFill>
                  <a:schemeClr val="bg1"/>
                </a:solidFill>
                <a:latin typeface="Algerian" panose="04020705040A02060702" pitchFamily="82" charset="0"/>
              </a:rPr>
              <a:t>                                                                                    </a:t>
            </a:r>
            <a:endParaRPr lang="en-US" sz="2400" b="1" i="1" dirty="0">
              <a:solidFill>
                <a:schemeClr val="bg1"/>
              </a:solidFill>
              <a:latin typeface="Algerian" panose="04020705040A02060702" pitchFamily="8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BF0B20C-7E23-A113-A5F8-C57824D09910}"/>
              </a:ext>
            </a:extLst>
          </p:cNvPr>
          <p:cNvSpPr>
            <a:spLocks noGrp="1"/>
          </p:cNvSpPr>
          <p:nvPr>
            <p:ph type="subTitle" idx="4"/>
          </p:nvPr>
        </p:nvSpPr>
        <p:spPr>
          <a:xfrm>
            <a:off x="266700" y="2583181"/>
            <a:ext cx="11658600" cy="1384995"/>
          </a:xfrm>
        </p:spPr>
        <p:txBody>
          <a:bodyPr/>
          <a:lstStyle/>
          <a:p>
            <a:r>
              <a:rPr lang="en-US" dirty="0"/>
              <a:t>A clean and simple portfolio PowerPoint should include an intro slide with your name and title, followed by sections like About Me, Skills, Projects, Certifications, and Contact Info. Use visuals, icons, and short descriptions to keep it engaging. You can create and present your portfolio using platforms like Microsoft PowerPoint, Google Slides, or Canva. For sharing online or building a digital version, platforms like Be hance, GitHub (for tech work), Notion, or Adobe Portfolio are great choices.</a:t>
            </a:r>
            <a:endParaRPr lang="en-IN" dirty="0"/>
          </a:p>
        </p:txBody>
      </p:sp>
      <p:sp>
        <p:nvSpPr>
          <p:cNvPr id="5" name="Title 4">
            <a:extLst>
              <a:ext uri="{FF2B5EF4-FFF2-40B4-BE49-F238E27FC236}">
                <a16:creationId xmlns:a16="http://schemas.microsoft.com/office/drawing/2014/main" id="{4CC5A497-B728-03F8-F1CF-DFB625942A68}"/>
              </a:ext>
            </a:extLst>
          </p:cNvPr>
          <p:cNvSpPr>
            <a:spLocks noGrp="1"/>
          </p:cNvSpPr>
          <p:nvPr>
            <p:ph type="ctrTitle"/>
          </p:nvPr>
        </p:nvSpPr>
        <p:spPr>
          <a:xfrm>
            <a:off x="1447800" y="810577"/>
            <a:ext cx="6477000" cy="984885"/>
          </a:xfrm>
        </p:spPr>
        <p:txBody>
          <a:bodyPr/>
          <a:lstStyle/>
          <a:p>
            <a:r>
              <a:rPr lang="en-US" dirty="0"/>
              <a:t>PORTFOLIO DESIGN AND LAYOUT</a:t>
            </a:r>
            <a:endParaRPr lang="en-IN" dirty="0"/>
          </a:p>
        </p:txBody>
      </p:sp>
      <p:pic>
        <p:nvPicPr>
          <p:cNvPr id="3076" name="Picture 4" descr="Canva graphic design platform with a new logo">
            <a:extLst>
              <a:ext uri="{FF2B5EF4-FFF2-40B4-BE49-F238E27FC236}">
                <a16:creationId xmlns:a16="http://schemas.microsoft.com/office/drawing/2014/main" id="{AE7F2719-2BA9-BAD4-67D0-43049DEE8BF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7687" y="4318328"/>
            <a:ext cx="7623687" cy="2163096"/>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Github logo vector icon 25270403 Vector Art at Vecteezy">
            <a:extLst>
              <a:ext uri="{FF2B5EF4-FFF2-40B4-BE49-F238E27FC236}">
                <a16:creationId xmlns:a16="http://schemas.microsoft.com/office/drawing/2014/main" id="{95E3BF17-770E-59CA-1C7B-A0026D8961D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95801" y="4611476"/>
            <a:ext cx="3276600" cy="1435947"/>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About LinkedIn">
            <a:extLst>
              <a:ext uri="{FF2B5EF4-FFF2-40B4-BE49-F238E27FC236}">
                <a16:creationId xmlns:a16="http://schemas.microsoft.com/office/drawing/2014/main" id="{2470F20B-47D9-3186-D98C-3FAB7C33451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15300" y="4139717"/>
            <a:ext cx="3810000" cy="2520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63265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6195E-16D6-79D8-7A9F-F8EB1FE9E212}"/>
              </a:ext>
            </a:extLst>
          </p:cNvPr>
          <p:cNvSpPr>
            <a:spLocks noGrp="1"/>
          </p:cNvSpPr>
          <p:nvPr>
            <p:ph type="title"/>
          </p:nvPr>
        </p:nvSpPr>
        <p:spPr/>
        <p:txBody>
          <a:bodyPr/>
          <a:lstStyle/>
          <a:p>
            <a:r>
              <a:rPr lang="en-IN" dirty="0">
                <a:solidFill>
                  <a:schemeClr val="tx1"/>
                </a:solidFill>
              </a:rPr>
              <a:t>FEATURES AND FUNCTIONALITY</a:t>
            </a:r>
          </a:p>
        </p:txBody>
      </p:sp>
      <p:sp>
        <p:nvSpPr>
          <p:cNvPr id="4" name="TextBox 3">
            <a:extLst>
              <a:ext uri="{FF2B5EF4-FFF2-40B4-BE49-F238E27FC236}">
                <a16:creationId xmlns:a16="http://schemas.microsoft.com/office/drawing/2014/main" id="{E488A8FF-BDA4-52B1-7936-31013ED921DF}"/>
              </a:ext>
            </a:extLst>
          </p:cNvPr>
          <p:cNvSpPr txBox="1"/>
          <p:nvPr/>
        </p:nvSpPr>
        <p:spPr>
          <a:xfrm>
            <a:off x="457200" y="2274838"/>
            <a:ext cx="11506200" cy="2308324"/>
          </a:xfrm>
          <a:prstGeom prst="rect">
            <a:avLst/>
          </a:prstGeom>
          <a:noFill/>
        </p:spPr>
        <p:txBody>
          <a:bodyPr wrap="square">
            <a:spAutoFit/>
          </a:bodyPr>
          <a:lstStyle/>
          <a:p>
            <a:pPr>
              <a:buNone/>
            </a:pPr>
            <a:r>
              <a:rPr lang="en-US" b="1" dirty="0"/>
              <a:t>1. Glide Nav – Smooth Navigation Bar</a:t>
            </a:r>
          </a:p>
          <a:p>
            <a:pPr>
              <a:buNone/>
            </a:pPr>
            <a:r>
              <a:rPr lang="en-US" dirty="0"/>
              <a:t>A navigation bar is the backbone of any portfolio website. It allows visitors to easily jump between different sections, such as About Me, Projects, Skills, and Contact. A smooth scrolling effect makes this transition feel seamless and modern, giving users a pleasant browsing experience. A sticky or fixed navigation bar ensures that links are always accessible, even when the visitor scrolls down the page. This feature not only improves usability but also reflects professionalism in your portfolio.</a:t>
            </a:r>
          </a:p>
          <a:p>
            <a:pPr>
              <a:buNone/>
            </a:pPr>
            <a:endParaRPr lang="en-US" dirty="0"/>
          </a:p>
          <a:p>
            <a:pPr>
              <a:buNone/>
            </a:pPr>
            <a:endParaRPr lang="en-US" dirty="0"/>
          </a:p>
        </p:txBody>
      </p:sp>
      <p:pic>
        <p:nvPicPr>
          <p:cNvPr id="2052" name="Picture 4" descr="How To Create A Responsive Navigation Menu Using Only CSS | Medialoot">
            <a:extLst>
              <a:ext uri="{FF2B5EF4-FFF2-40B4-BE49-F238E27FC236}">
                <a16:creationId xmlns:a16="http://schemas.microsoft.com/office/drawing/2014/main" id="{952D2AEB-D401-746A-9F64-7AC2A0AFFC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738" y="4133850"/>
            <a:ext cx="4349262" cy="272415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Horizontal and vertical menu Royalty Free Vector Image">
            <a:extLst>
              <a:ext uri="{FF2B5EF4-FFF2-40B4-BE49-F238E27FC236}">
                <a16:creationId xmlns:a16="http://schemas.microsoft.com/office/drawing/2014/main" id="{6EF886DE-CDEB-DA37-A98C-5F6F2F04EE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3369" y="4133850"/>
            <a:ext cx="7239000" cy="251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0660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36B28-7A61-FD4F-D0B0-CAD0D70224BD}"/>
              </a:ext>
            </a:extLst>
          </p:cNvPr>
          <p:cNvSpPr>
            <a:spLocks noGrp="1"/>
          </p:cNvSpPr>
          <p:nvPr>
            <p:ph type="title"/>
          </p:nvPr>
        </p:nvSpPr>
        <p:spPr/>
        <p:txBody>
          <a:bodyPr/>
          <a:lstStyle/>
          <a:p>
            <a:r>
              <a:rPr lang="en-US" dirty="0">
                <a:solidFill>
                  <a:schemeClr val="tx1"/>
                </a:solidFill>
              </a:rPr>
              <a:t>FEATURES AND FUNCTIONALITY</a:t>
            </a:r>
            <a:endParaRPr lang="en-IN" dirty="0">
              <a:solidFill>
                <a:schemeClr val="tx1"/>
              </a:solidFill>
            </a:endParaRPr>
          </a:p>
        </p:txBody>
      </p:sp>
      <p:sp>
        <p:nvSpPr>
          <p:cNvPr id="4" name="TextBox 3">
            <a:extLst>
              <a:ext uri="{FF2B5EF4-FFF2-40B4-BE49-F238E27FC236}">
                <a16:creationId xmlns:a16="http://schemas.microsoft.com/office/drawing/2014/main" id="{D422B41A-6187-993B-6D40-0240FEBAEA8B}"/>
              </a:ext>
            </a:extLst>
          </p:cNvPr>
          <p:cNvSpPr txBox="1"/>
          <p:nvPr/>
        </p:nvSpPr>
        <p:spPr>
          <a:xfrm>
            <a:off x="571500" y="2413337"/>
            <a:ext cx="11049000" cy="2031325"/>
          </a:xfrm>
          <a:prstGeom prst="rect">
            <a:avLst/>
          </a:prstGeom>
          <a:noFill/>
        </p:spPr>
        <p:txBody>
          <a:bodyPr wrap="square">
            <a:spAutoFit/>
          </a:bodyPr>
          <a:lstStyle/>
          <a:p>
            <a:pPr>
              <a:buNone/>
            </a:pPr>
            <a:r>
              <a:rPr lang="en-US" b="1" dirty="0"/>
              <a:t>2. Project Spotlight – Showcase with Images and Details</a:t>
            </a:r>
          </a:p>
          <a:p>
            <a:pPr>
              <a:buNone/>
            </a:pPr>
            <a:r>
              <a:rPr lang="en-US" dirty="0"/>
              <a:t>The projects section is one of the most important parts of your portfolio because it highlights your practical work and skills. Each project can be displayed using a visually appealing card that contains an image, title, short description, technologies used, and links to live demos or source code. Including images makes your work more attractive and helps visitors quickly understand what the project is about. A clear and organized project showcase convinces recruiters and clients about your hands-on abilities.</a:t>
            </a:r>
          </a:p>
        </p:txBody>
      </p:sp>
      <p:pic>
        <p:nvPicPr>
          <p:cNvPr id="3074" name="Picture 2" descr="Stockfoto Project manager working on laptop and updating tasks and ...">
            <a:extLst>
              <a:ext uri="{FF2B5EF4-FFF2-40B4-BE49-F238E27FC236}">
                <a16:creationId xmlns:a16="http://schemas.microsoft.com/office/drawing/2014/main" id="{24228A4C-4D3F-CFFB-FD70-244C67D8A2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4572000"/>
            <a:ext cx="4894385" cy="178117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Businessman hand Project manager working and update tasks and Gantt ...">
            <a:extLst>
              <a:ext uri="{FF2B5EF4-FFF2-40B4-BE49-F238E27FC236}">
                <a16:creationId xmlns:a16="http://schemas.microsoft.com/office/drawing/2014/main" id="{96D6A72D-0F59-3BA6-9C75-2FDEB05C12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6400" y="4245768"/>
            <a:ext cx="6134100" cy="2433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83444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DEC8B-81F1-171F-2675-32F39DC86FE8}"/>
              </a:ext>
            </a:extLst>
          </p:cNvPr>
          <p:cNvSpPr>
            <a:spLocks noGrp="1"/>
          </p:cNvSpPr>
          <p:nvPr>
            <p:ph type="title"/>
          </p:nvPr>
        </p:nvSpPr>
        <p:spPr/>
        <p:txBody>
          <a:bodyPr/>
          <a:lstStyle/>
          <a:p>
            <a:r>
              <a:rPr lang="en-US" dirty="0">
                <a:solidFill>
                  <a:schemeClr val="tx1"/>
                </a:solidFill>
              </a:rPr>
              <a:t>FEATURES AND FUNCTIONALITY</a:t>
            </a:r>
            <a:endParaRPr lang="en-IN" dirty="0">
              <a:solidFill>
                <a:schemeClr val="tx1"/>
              </a:solidFill>
            </a:endParaRPr>
          </a:p>
        </p:txBody>
      </p:sp>
      <p:sp>
        <p:nvSpPr>
          <p:cNvPr id="4" name="TextBox 3">
            <a:extLst>
              <a:ext uri="{FF2B5EF4-FFF2-40B4-BE49-F238E27FC236}">
                <a16:creationId xmlns:a16="http://schemas.microsoft.com/office/drawing/2014/main" id="{834DDF0A-AF7F-1A42-B3C1-280031A34C7D}"/>
              </a:ext>
            </a:extLst>
          </p:cNvPr>
          <p:cNvSpPr txBox="1"/>
          <p:nvPr/>
        </p:nvSpPr>
        <p:spPr>
          <a:xfrm>
            <a:off x="401320" y="2590800"/>
            <a:ext cx="11389360" cy="2308324"/>
          </a:xfrm>
          <a:prstGeom prst="rect">
            <a:avLst/>
          </a:prstGeom>
          <a:noFill/>
        </p:spPr>
        <p:txBody>
          <a:bodyPr wrap="square">
            <a:spAutoFit/>
          </a:bodyPr>
          <a:lstStyle/>
          <a:p>
            <a:pPr>
              <a:buNone/>
            </a:pPr>
            <a:r>
              <a:rPr lang="en-US" b="1" dirty="0"/>
              <a:t>3. Micro-Interactions – Hover Effects and Animations</a:t>
            </a:r>
          </a:p>
          <a:p>
            <a:pPr>
              <a:buNone/>
            </a:pPr>
            <a:r>
              <a:rPr lang="en-US" dirty="0"/>
              <a:t>Adding interactive elements like hover effects and animations makes your portfolio stand out. Subtle effects, such as buttons changing color when hovered over or cards lifting slightly when clicked, create a sense of responsiveness and polish. Smooth animations when scrolling down the page also keep users engaged. These micro-interactions give your portfolio a professional and modern feel without overwhelming the user with too many flashy effects.</a:t>
            </a:r>
          </a:p>
          <a:p>
            <a:pPr>
              <a:buNone/>
            </a:pPr>
            <a:endParaRPr lang="en-US" dirty="0"/>
          </a:p>
          <a:p>
            <a:pPr>
              <a:buNone/>
            </a:pPr>
            <a:endParaRPr lang="en-US" dirty="0"/>
          </a:p>
        </p:txBody>
      </p:sp>
      <p:pic>
        <p:nvPicPr>
          <p:cNvPr id="1026" name="Picture 2" descr="Abominable 2019 Animation Movies Poster Preview | 10wallpaper.com">
            <a:extLst>
              <a:ext uri="{FF2B5EF4-FFF2-40B4-BE49-F238E27FC236}">
                <a16:creationId xmlns:a16="http://schemas.microsoft.com/office/drawing/2014/main" id="{78CC78FF-68D8-D0A6-026E-F21268263F6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14400" y="4419600"/>
            <a:ext cx="3315081" cy="21336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remium Photo | Cartoon girl art">
            <a:extLst>
              <a:ext uri="{FF2B5EF4-FFF2-40B4-BE49-F238E27FC236}">
                <a16:creationId xmlns:a16="http://schemas.microsoft.com/office/drawing/2014/main" id="{F85301A8-951E-205E-5F45-14E4DBFB31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4419601"/>
            <a:ext cx="7294880" cy="2308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08873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B7268-D43E-FE03-35F0-88EDD602AA37}"/>
              </a:ext>
            </a:extLst>
          </p:cNvPr>
          <p:cNvSpPr>
            <a:spLocks noGrp="1"/>
          </p:cNvSpPr>
          <p:nvPr>
            <p:ph type="title"/>
          </p:nvPr>
        </p:nvSpPr>
        <p:spPr/>
        <p:txBody>
          <a:bodyPr/>
          <a:lstStyle/>
          <a:p>
            <a:r>
              <a:rPr lang="en-US" dirty="0">
                <a:solidFill>
                  <a:schemeClr val="tx1"/>
                </a:solidFill>
              </a:rPr>
              <a:t>FEATURES AND FUNCTIONALITY</a:t>
            </a:r>
            <a:endParaRPr lang="en-IN" dirty="0">
              <a:solidFill>
                <a:schemeClr val="tx1"/>
              </a:solidFill>
            </a:endParaRPr>
          </a:p>
        </p:txBody>
      </p:sp>
      <p:sp>
        <p:nvSpPr>
          <p:cNvPr id="4" name="TextBox 3">
            <a:extLst>
              <a:ext uri="{FF2B5EF4-FFF2-40B4-BE49-F238E27FC236}">
                <a16:creationId xmlns:a16="http://schemas.microsoft.com/office/drawing/2014/main" id="{1E4449E4-5BBE-09E4-4BF3-B2A17BD17A30}"/>
              </a:ext>
            </a:extLst>
          </p:cNvPr>
          <p:cNvSpPr txBox="1"/>
          <p:nvPr/>
        </p:nvSpPr>
        <p:spPr>
          <a:xfrm>
            <a:off x="341495" y="2286000"/>
            <a:ext cx="11509010" cy="2585323"/>
          </a:xfrm>
          <a:prstGeom prst="rect">
            <a:avLst/>
          </a:prstGeom>
          <a:noFill/>
        </p:spPr>
        <p:txBody>
          <a:bodyPr wrap="square">
            <a:spAutoFit/>
          </a:bodyPr>
          <a:lstStyle/>
          <a:p>
            <a:pPr>
              <a:buNone/>
            </a:pPr>
            <a:r>
              <a:rPr lang="en-US" b="1" dirty="0"/>
              <a:t>4. Safe Connect – Contact Form with Validation</a:t>
            </a:r>
          </a:p>
          <a:p>
            <a:pPr>
              <a:buNone/>
            </a:pPr>
            <a:r>
              <a:rPr lang="en-US" dirty="0"/>
              <a:t>A contact form is an essential feature that allows people to reach out to you directly. A good form should include fields for name, email, and message. Input validation ensures that users provide correct details before submission, preventing errors like empty fields or invalid email addresses. This shows that you care about user experience and data accuracy. A well-designed contact form makes it easy for recruiters, employers, or clients to get in touch with you for potential opportunities.</a:t>
            </a:r>
          </a:p>
          <a:p>
            <a:pPr>
              <a:buNone/>
            </a:pPr>
            <a:endParaRPr lang="en-US" dirty="0"/>
          </a:p>
          <a:p>
            <a:endParaRPr lang="en-US" dirty="0"/>
          </a:p>
          <a:p>
            <a:pPr>
              <a:buNone/>
            </a:pPr>
            <a:endParaRPr lang="en-US" dirty="0"/>
          </a:p>
        </p:txBody>
      </p:sp>
      <p:pic>
        <p:nvPicPr>
          <p:cNvPr id="2050" name="Picture 2" descr="GitHub - iamyogeshmore/Validation-Form: The ContactForm React component ...">
            <a:extLst>
              <a:ext uri="{FF2B5EF4-FFF2-40B4-BE49-F238E27FC236}">
                <a16:creationId xmlns:a16="http://schemas.microsoft.com/office/drawing/2014/main" id="{22B5C53E-4DF4-48CC-434F-65F4FA66E15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3450" y="4188261"/>
            <a:ext cx="4648200" cy="2585324"/>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4" descr="HTML and CSS - HTML CSS Tutorials">
            <a:extLst>
              <a:ext uri="{FF2B5EF4-FFF2-40B4-BE49-F238E27FC236}">
                <a16:creationId xmlns:a16="http://schemas.microsoft.com/office/drawing/2014/main" id="{687688F6-74B9-4721-51C4-B4B6087EE06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2054" name="Picture 6" descr="Bootstrap 4 contact us form modal snippets - GoSnippets">
            <a:extLst>
              <a:ext uri="{FF2B5EF4-FFF2-40B4-BE49-F238E27FC236}">
                <a16:creationId xmlns:a16="http://schemas.microsoft.com/office/drawing/2014/main" id="{7D6133D3-5456-A84C-D79F-B0C8B29B0B3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10811" y="4267200"/>
            <a:ext cx="6050533" cy="2477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60774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CA387-2134-D7F4-0FBA-3DF12E622534}"/>
              </a:ext>
            </a:extLst>
          </p:cNvPr>
          <p:cNvSpPr>
            <a:spLocks noGrp="1"/>
          </p:cNvSpPr>
          <p:nvPr>
            <p:ph type="title"/>
          </p:nvPr>
        </p:nvSpPr>
        <p:spPr/>
        <p:txBody>
          <a:bodyPr/>
          <a:lstStyle/>
          <a:p>
            <a:r>
              <a:rPr lang="en-US" dirty="0">
                <a:solidFill>
                  <a:schemeClr val="tx1"/>
                </a:solidFill>
              </a:rPr>
              <a:t>FEATURES AND FUNCTIONALITY</a:t>
            </a:r>
            <a:endParaRPr lang="en-IN" dirty="0">
              <a:solidFill>
                <a:schemeClr val="tx1"/>
              </a:solidFill>
            </a:endParaRPr>
          </a:p>
        </p:txBody>
      </p:sp>
      <p:sp>
        <p:nvSpPr>
          <p:cNvPr id="4" name="TextBox 3">
            <a:extLst>
              <a:ext uri="{FF2B5EF4-FFF2-40B4-BE49-F238E27FC236}">
                <a16:creationId xmlns:a16="http://schemas.microsoft.com/office/drawing/2014/main" id="{77414C5F-D2D7-8B46-2AAE-89C5645774BD}"/>
              </a:ext>
            </a:extLst>
          </p:cNvPr>
          <p:cNvSpPr txBox="1"/>
          <p:nvPr/>
        </p:nvSpPr>
        <p:spPr>
          <a:xfrm>
            <a:off x="270387" y="2413337"/>
            <a:ext cx="11887200" cy="2031325"/>
          </a:xfrm>
          <a:prstGeom prst="rect">
            <a:avLst/>
          </a:prstGeom>
          <a:noFill/>
        </p:spPr>
        <p:txBody>
          <a:bodyPr wrap="square">
            <a:spAutoFit/>
          </a:bodyPr>
          <a:lstStyle/>
          <a:p>
            <a:r>
              <a:rPr lang="en-US" b="1" dirty="0"/>
              <a:t>5. Any Screen Layout – Responsive Design for All Devices</a:t>
            </a:r>
          </a:p>
          <a:p>
            <a:r>
              <a:rPr lang="en-US" dirty="0"/>
              <a:t>In today’s world, people use multiple devices like mobiles, tablets, and desktops to browse the internet. A responsive design ensures that your portfolio adapts to any screen size while maintaining readability and aesthetics. Using flexible grids, CSS media queries, and fluid layouts makes your portfolio user-friendly across devices. A responsive portfolio not only improves accessibility but also demonstrates your ability as a developer to follow modern web design practices.</a:t>
            </a:r>
          </a:p>
          <a:p>
            <a:endParaRPr lang="en-US" dirty="0"/>
          </a:p>
        </p:txBody>
      </p:sp>
      <p:pic>
        <p:nvPicPr>
          <p:cNvPr id="1026" name="Picture 2" descr="Responsive Design for a Seamless User Experience on All Devices">
            <a:extLst>
              <a:ext uri="{FF2B5EF4-FFF2-40B4-BE49-F238E27FC236}">
                <a16:creationId xmlns:a16="http://schemas.microsoft.com/office/drawing/2014/main" id="{7FC3A744-61AC-DF58-68C1-8AC2517D23F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8402" y="4362212"/>
            <a:ext cx="4889398" cy="228599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remium AI Image | Creation responsive internet website for multiple ...">
            <a:extLst>
              <a:ext uri="{FF2B5EF4-FFF2-40B4-BE49-F238E27FC236}">
                <a16:creationId xmlns:a16="http://schemas.microsoft.com/office/drawing/2014/main" id="{C3ADAD9A-D2F0-C5F8-3FD6-8397B91F47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1398" y="4461868"/>
            <a:ext cx="61722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2590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654938"/>
            <a:ext cx="8480425" cy="670696"/>
          </a:xfrm>
          <a:prstGeom prst="rect">
            <a:avLst/>
          </a:prstGeom>
        </p:spPr>
        <p:txBody>
          <a:bodyPr vert="horz" wrap="square" lIns="0" tIns="16510" rIns="0" bIns="0" rtlCol="0">
            <a:spAutoFit/>
          </a:bodyPr>
          <a:lstStyle/>
          <a:p>
            <a:pPr marL="12700">
              <a:lnSpc>
                <a:spcPct val="100000"/>
              </a:lnSpc>
              <a:spcBef>
                <a:spcPts val="130"/>
              </a:spcBef>
            </a:pPr>
            <a:r>
              <a:rPr lang="en-IN" sz="4250" spc="15" dirty="0">
                <a:solidFill>
                  <a:schemeClr val="tx1"/>
                </a:solidFill>
              </a:rPr>
              <a:t>RESULTS AND SCREENSHOTS</a:t>
            </a:r>
            <a:endParaRPr sz="4250" dirty="0">
              <a:solidFill>
                <a:schemeClr val="tx1"/>
              </a:solidFill>
            </a:endParaRPr>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16</a:t>
            </a:fld>
            <a:endParaRPr sz="1100">
              <a:latin typeface="Trebuchet MS"/>
              <a:cs typeface="Trebuchet MS"/>
            </a:endParaRPr>
          </a:p>
        </p:txBody>
      </p:sp>
      <p:sp>
        <p:nvSpPr>
          <p:cNvPr id="9" name="TextBox 8">
            <a:extLst>
              <a:ext uri="{FF2B5EF4-FFF2-40B4-BE49-F238E27FC236}">
                <a16:creationId xmlns:a16="http://schemas.microsoft.com/office/drawing/2014/main" id="{FAD9CEB2-36E1-0550-426B-2FAF97882044}"/>
              </a:ext>
            </a:extLst>
          </p:cNvPr>
          <p:cNvSpPr txBox="1"/>
          <p:nvPr/>
        </p:nvSpPr>
        <p:spPr>
          <a:xfrm>
            <a:off x="2743200" y="2354703"/>
            <a:ext cx="8534018" cy="954107"/>
          </a:xfrm>
          <a:prstGeom prst="rect">
            <a:avLst/>
          </a:prstGeom>
          <a:noFill/>
        </p:spPr>
        <p:txBody>
          <a:bodyPr wrap="square" rtlCol="0">
            <a:spAutoFit/>
          </a:bodyPr>
          <a:lstStyle/>
          <a:p>
            <a:pPr algn="l">
              <a:buFont typeface="Arial" panose="020B0604020202020204" pitchFamily="34" charset="0"/>
              <a:buChar char="•"/>
            </a:pPr>
            <a:endParaRPr lang="en-US" sz="2800" b="0" i="0" dirty="0">
              <a:solidFill>
                <a:srgbClr val="0D0D0D"/>
              </a:solidFill>
              <a:effectLst/>
              <a:latin typeface="Times New Roman" panose="02020603050405020304" pitchFamily="18"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564E07B4-A5E5-F53E-1857-3609C9630450}"/>
              </a:ext>
            </a:extLst>
          </p:cNvPr>
          <p:cNvSpPr txBox="1"/>
          <p:nvPr/>
        </p:nvSpPr>
        <p:spPr>
          <a:xfrm>
            <a:off x="662736" y="2154648"/>
            <a:ext cx="11300664" cy="1754326"/>
          </a:xfrm>
          <a:prstGeom prst="rect">
            <a:avLst/>
          </a:prstGeom>
          <a:noFill/>
        </p:spPr>
        <p:txBody>
          <a:bodyPr wrap="square">
            <a:spAutoFit/>
          </a:bodyPr>
          <a:lstStyle/>
          <a:p>
            <a:r>
              <a:rPr lang="en-US" b="1" dirty="0"/>
              <a:t>HTML (Structure)</a:t>
            </a:r>
          </a:p>
          <a:p>
            <a:r>
              <a:rPr lang="en-US" dirty="0"/>
              <a:t>HTML (Hyper Text Markup Language) is the backbone of any website. It provides the basic structure and content of the webpage. For example, in your portfolio screenshot, HTML defines the </a:t>
            </a:r>
            <a:r>
              <a:rPr lang="en-US" b="1" dirty="0"/>
              <a:t>navigation bar with links (About, Projects, Skills, Contact)</a:t>
            </a:r>
            <a:r>
              <a:rPr lang="en-US" dirty="0"/>
              <a:t>, the </a:t>
            </a:r>
            <a:r>
              <a:rPr lang="en-US" b="1" dirty="0"/>
              <a:t>heading “Creative Coder”</a:t>
            </a:r>
            <a:r>
              <a:rPr lang="en-US" dirty="0"/>
              <a:t>, and the </a:t>
            </a:r>
            <a:r>
              <a:rPr lang="en-US" b="1" dirty="0"/>
              <a:t>sections like About Me and Projects</a:t>
            </a:r>
            <a:r>
              <a:rPr lang="en-US" dirty="0"/>
              <a:t>. Without HTML, there would be no text, headings, or buttons — only a blank page. Think of HTML as the </a:t>
            </a:r>
            <a:r>
              <a:rPr lang="en-US" b="1" dirty="0"/>
              <a:t>skeleton of a website</a:t>
            </a:r>
            <a:r>
              <a:rPr lang="en-US" dirty="0"/>
              <a:t>, holding everything in place.</a:t>
            </a:r>
          </a:p>
        </p:txBody>
      </p:sp>
      <p:pic>
        <p:nvPicPr>
          <p:cNvPr id="4098" name="Picture 2" descr="HTML is all you need to make a website">
            <a:extLst>
              <a:ext uri="{FF2B5EF4-FFF2-40B4-BE49-F238E27FC236}">
                <a16:creationId xmlns:a16="http://schemas.microsoft.com/office/drawing/2014/main" id="{0BB12952-870E-FF4A-F27D-EAF914F0F06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3908974"/>
            <a:ext cx="6096000" cy="3057494"/>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Umbraco forms conditions not working · Issue #24 · umbraco/Umbraco ...">
            <a:extLst>
              <a:ext uri="{FF2B5EF4-FFF2-40B4-BE49-F238E27FC236}">
                <a16:creationId xmlns:a16="http://schemas.microsoft.com/office/drawing/2014/main" id="{391CCE32-5810-5F47-7BE8-0C08E38033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2234" y="4044322"/>
            <a:ext cx="5206365" cy="27898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FD03B-553A-7027-A09D-4B4930C89BAE}"/>
              </a:ext>
            </a:extLst>
          </p:cNvPr>
          <p:cNvSpPr>
            <a:spLocks noGrp="1"/>
          </p:cNvSpPr>
          <p:nvPr>
            <p:ph type="title"/>
          </p:nvPr>
        </p:nvSpPr>
        <p:spPr/>
        <p:txBody>
          <a:bodyPr/>
          <a:lstStyle/>
          <a:p>
            <a:r>
              <a:rPr lang="en-US" dirty="0">
                <a:solidFill>
                  <a:schemeClr val="tx1"/>
                </a:solidFill>
              </a:rPr>
              <a:t>RESULTS AND SCREENSHOTS</a:t>
            </a:r>
            <a:endParaRPr lang="en-IN" dirty="0">
              <a:solidFill>
                <a:schemeClr val="tx1"/>
              </a:solidFill>
            </a:endParaRPr>
          </a:p>
        </p:txBody>
      </p:sp>
      <p:sp>
        <p:nvSpPr>
          <p:cNvPr id="4" name="TextBox 3">
            <a:extLst>
              <a:ext uri="{FF2B5EF4-FFF2-40B4-BE49-F238E27FC236}">
                <a16:creationId xmlns:a16="http://schemas.microsoft.com/office/drawing/2014/main" id="{3337BB44-4EEE-4ED3-20C7-499F6A7C3510}"/>
              </a:ext>
            </a:extLst>
          </p:cNvPr>
          <p:cNvSpPr txBox="1"/>
          <p:nvPr/>
        </p:nvSpPr>
        <p:spPr>
          <a:xfrm>
            <a:off x="304800" y="2209800"/>
            <a:ext cx="11582400" cy="1754326"/>
          </a:xfrm>
          <a:prstGeom prst="rect">
            <a:avLst/>
          </a:prstGeom>
          <a:noFill/>
        </p:spPr>
        <p:txBody>
          <a:bodyPr wrap="square">
            <a:spAutoFit/>
          </a:bodyPr>
          <a:lstStyle/>
          <a:p>
            <a:pPr>
              <a:buNone/>
            </a:pPr>
            <a:r>
              <a:rPr lang="en-US" b="1" dirty="0"/>
              <a:t>CSS (Style and Design)</a:t>
            </a:r>
          </a:p>
          <a:p>
            <a:pPr>
              <a:buNone/>
            </a:pPr>
            <a:r>
              <a:rPr lang="en-US" dirty="0"/>
              <a:t>CSS (Cascading Style Sheets) is used to make the website visually appealing. It controls colors, fonts, layouts, spacing, and responsiveness. In your portfolio screenshot, CSS is what makes the </a:t>
            </a:r>
            <a:r>
              <a:rPr lang="en-US" b="1" dirty="0"/>
              <a:t>navigation bar blue</a:t>
            </a:r>
            <a:r>
              <a:rPr lang="en-US" dirty="0"/>
              <a:t>, aligns the links neatly to the right, and applies spacing between the sections. It also helps the website look good on different devices (desktop or mobile). If HTML is the skeleton, CSS is the </a:t>
            </a:r>
            <a:r>
              <a:rPr lang="en-US" b="1" dirty="0"/>
              <a:t>skin, clothes, and overall appearance</a:t>
            </a:r>
            <a:r>
              <a:rPr lang="en-US" dirty="0"/>
              <a:t> of the website.</a:t>
            </a:r>
          </a:p>
        </p:txBody>
      </p:sp>
      <p:pic>
        <p:nvPicPr>
          <p:cNvPr id="5124" name="Picture 4" descr="33 Most Beautiful CSS Forms Designed By Top Designers In 2020">
            <a:extLst>
              <a:ext uri="{FF2B5EF4-FFF2-40B4-BE49-F238E27FC236}">
                <a16:creationId xmlns:a16="http://schemas.microsoft.com/office/drawing/2014/main" id="{55C8FA11-47F6-74A0-3FD2-DA3F05700B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9567" y="4103077"/>
            <a:ext cx="6916615" cy="2725615"/>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Free CSS Form Generator by 123FormBuilder (ex-123ContactForm)">
            <a:extLst>
              <a:ext uri="{FF2B5EF4-FFF2-40B4-BE49-F238E27FC236}">
                <a16:creationId xmlns:a16="http://schemas.microsoft.com/office/drawing/2014/main" id="{7BB1C674-98ED-D46D-E9F9-323408BDE6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08" y="3664796"/>
            <a:ext cx="5334000" cy="3602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60367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57D9B-61E0-7054-654A-A9D9B4470EB0}"/>
              </a:ext>
            </a:extLst>
          </p:cNvPr>
          <p:cNvSpPr>
            <a:spLocks noGrp="1"/>
          </p:cNvSpPr>
          <p:nvPr>
            <p:ph type="title"/>
          </p:nvPr>
        </p:nvSpPr>
        <p:spPr/>
        <p:txBody>
          <a:bodyPr/>
          <a:lstStyle/>
          <a:p>
            <a:r>
              <a:rPr lang="en-US" dirty="0">
                <a:solidFill>
                  <a:schemeClr val="tx1"/>
                </a:solidFill>
              </a:rPr>
              <a:t>RESULTS AND SCREENSHOTS</a:t>
            </a:r>
            <a:endParaRPr lang="en-IN" dirty="0">
              <a:solidFill>
                <a:schemeClr val="tx1"/>
              </a:solidFill>
            </a:endParaRPr>
          </a:p>
        </p:txBody>
      </p:sp>
      <p:sp>
        <p:nvSpPr>
          <p:cNvPr id="4" name="TextBox 3">
            <a:extLst>
              <a:ext uri="{FF2B5EF4-FFF2-40B4-BE49-F238E27FC236}">
                <a16:creationId xmlns:a16="http://schemas.microsoft.com/office/drawing/2014/main" id="{07492E5A-DACC-4228-F3D5-F122FB78F444}"/>
              </a:ext>
            </a:extLst>
          </p:cNvPr>
          <p:cNvSpPr txBox="1"/>
          <p:nvPr/>
        </p:nvSpPr>
        <p:spPr>
          <a:xfrm>
            <a:off x="417695" y="2286000"/>
            <a:ext cx="11356610" cy="2031325"/>
          </a:xfrm>
          <a:prstGeom prst="rect">
            <a:avLst/>
          </a:prstGeom>
          <a:noFill/>
        </p:spPr>
        <p:txBody>
          <a:bodyPr wrap="square">
            <a:spAutoFit/>
          </a:bodyPr>
          <a:lstStyle/>
          <a:p>
            <a:pPr>
              <a:buNone/>
            </a:pPr>
            <a:r>
              <a:rPr lang="en-US" b="1" dirty="0"/>
              <a:t>JavaScript (Interactivity and Functionality)</a:t>
            </a:r>
          </a:p>
          <a:p>
            <a:pPr>
              <a:buNone/>
            </a:pPr>
            <a:r>
              <a:rPr lang="en-US" dirty="0"/>
              <a:t>JavaScript brings the website to life by adding interactivity and dynamic features. In your portfolio, JavaScript could be used to enable </a:t>
            </a:r>
            <a:r>
              <a:rPr lang="en-US" b="1" dirty="0"/>
              <a:t>smooth scrolling</a:t>
            </a:r>
            <a:r>
              <a:rPr lang="en-US" dirty="0"/>
              <a:t> when clicking navigation links, </a:t>
            </a:r>
            <a:r>
              <a:rPr lang="en-US" b="1" dirty="0"/>
              <a:t>form validation</a:t>
            </a:r>
            <a:r>
              <a:rPr lang="en-US" dirty="0"/>
              <a:t> in the Contact section, or even a </a:t>
            </a:r>
            <a:r>
              <a:rPr lang="en-US" b="1" dirty="0"/>
              <a:t>dark/light mode toggle</a:t>
            </a:r>
            <a:r>
              <a:rPr lang="en-US" dirty="0"/>
              <a:t> button (like the switch icon in your screenshot). It can also create animations, hover effects, and interactive elements that make the site feel modern and engaging. If HTML is the skeleton and CSS is the skin, JavaScript is the </a:t>
            </a:r>
            <a:r>
              <a:rPr lang="en-US" b="1" dirty="0"/>
              <a:t>brain and muscles</a:t>
            </a:r>
            <a:r>
              <a:rPr lang="en-US" dirty="0"/>
              <a:t> that allow the website to move and respond to user actions.</a:t>
            </a:r>
          </a:p>
        </p:txBody>
      </p:sp>
      <p:pic>
        <p:nvPicPr>
          <p:cNvPr id="6146" name="Picture 2" descr="Next.js Forms: Guide on Form Validation &amp; Form Submit">
            <a:extLst>
              <a:ext uri="{FF2B5EF4-FFF2-40B4-BE49-F238E27FC236}">
                <a16:creationId xmlns:a16="http://schemas.microsoft.com/office/drawing/2014/main" id="{112F2644-B696-A4B3-AB58-1AEBA76F57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554" y="4311463"/>
            <a:ext cx="3528647" cy="254067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ow to Implement Client-Side Form Validation With JavaScript">
            <a:extLst>
              <a:ext uri="{FF2B5EF4-FFF2-40B4-BE49-F238E27FC236}">
                <a16:creationId xmlns:a16="http://schemas.microsoft.com/office/drawing/2014/main" id="{0F8E2694-D2B9-6695-44D6-7DF9CF4D59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6342" y="4311462"/>
            <a:ext cx="8093258" cy="2546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692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990600" y="762000"/>
            <a:ext cx="4578668" cy="567463"/>
          </a:xfrm>
          <a:prstGeom prst="rect">
            <a:avLst/>
          </a:prstGeom>
        </p:spPr>
        <p:txBody>
          <a:bodyPr vert="horz" wrap="square" lIns="0" tIns="13335" rIns="0" bIns="0" rtlCol="0">
            <a:spAutoFit/>
          </a:bodyPr>
          <a:lstStyle/>
          <a:p>
            <a:pPr marL="12700">
              <a:lnSpc>
                <a:spcPct val="100000"/>
              </a:lnSpc>
              <a:spcBef>
                <a:spcPts val="105"/>
              </a:spcBef>
            </a:pPr>
            <a:r>
              <a:rPr lang="en-IN" dirty="0">
                <a:solidFill>
                  <a:schemeClr val="tx1"/>
                </a:solidFill>
              </a:rPr>
              <a:t>CONCLUSION</a:t>
            </a:r>
            <a:endParaRPr dirty="0">
              <a:solidFill>
                <a:schemeClr val="tx1"/>
              </a:solidFill>
            </a:endParaRPr>
          </a:p>
        </p:txBody>
      </p:sp>
      <p:sp>
        <p:nvSpPr>
          <p:cNvPr id="8" name="TextBox 7">
            <a:extLst>
              <a:ext uri="{FF2B5EF4-FFF2-40B4-BE49-F238E27FC236}">
                <a16:creationId xmlns:a16="http://schemas.microsoft.com/office/drawing/2014/main" id="{A23AAF53-77D9-2ABA-3F1D-5A91C1384C3E}"/>
              </a:ext>
            </a:extLst>
          </p:cNvPr>
          <p:cNvSpPr txBox="1"/>
          <p:nvPr/>
        </p:nvSpPr>
        <p:spPr>
          <a:xfrm>
            <a:off x="609600" y="2413337"/>
            <a:ext cx="10210800" cy="2031325"/>
          </a:xfrm>
          <a:prstGeom prst="rect">
            <a:avLst/>
          </a:prstGeom>
          <a:noFill/>
        </p:spPr>
        <p:txBody>
          <a:bodyPr wrap="square">
            <a:spAutoFit/>
          </a:bodyPr>
          <a:lstStyle/>
          <a:p>
            <a:pPr>
              <a:buNone/>
            </a:pPr>
            <a:r>
              <a:rPr lang="en-US" b="1" dirty="0">
                <a:highlight>
                  <a:srgbClr val="000000"/>
                </a:highlight>
              </a:rPr>
              <a:t>Highlights of Technology</a:t>
            </a:r>
          </a:p>
          <a:p>
            <a:pPr>
              <a:buFont typeface="Arial" panose="020B0604020202020204" pitchFamily="34" charset="0"/>
              <a:buChar char="•"/>
            </a:pPr>
            <a:r>
              <a:rPr lang="en-US" dirty="0">
                <a:highlight>
                  <a:srgbClr val="000000"/>
                </a:highlight>
              </a:rPr>
              <a:t>Innovative and user-friendly design with modern technology.</a:t>
            </a:r>
          </a:p>
          <a:p>
            <a:pPr>
              <a:buFont typeface="Arial" panose="020B0604020202020204" pitchFamily="34" charset="0"/>
              <a:buChar char="•"/>
            </a:pPr>
            <a:r>
              <a:rPr lang="en-US" dirty="0">
                <a:highlight>
                  <a:srgbClr val="000000"/>
                </a:highlight>
              </a:rPr>
              <a:t>Efficient performance ensuring smooth user experience.</a:t>
            </a:r>
          </a:p>
          <a:p>
            <a:pPr>
              <a:buFont typeface="Arial" panose="020B0604020202020204" pitchFamily="34" charset="0"/>
              <a:buChar char="•"/>
            </a:pPr>
            <a:r>
              <a:rPr lang="en-US" dirty="0">
                <a:highlight>
                  <a:srgbClr val="000000"/>
                </a:highlight>
              </a:rPr>
              <a:t>Provides real-world solutions to common challenges.</a:t>
            </a:r>
          </a:p>
          <a:p>
            <a:pPr>
              <a:buFont typeface="Arial" panose="020B0604020202020204" pitchFamily="34" charset="0"/>
              <a:buChar char="•"/>
            </a:pPr>
            <a:r>
              <a:rPr lang="en-US" dirty="0">
                <a:highlight>
                  <a:srgbClr val="000000"/>
                </a:highlight>
              </a:rPr>
              <a:t>Scalable and adaptable for future requirements.</a:t>
            </a:r>
          </a:p>
          <a:p>
            <a:pPr>
              <a:buFont typeface="Arial" panose="020B0604020202020204" pitchFamily="34" charset="0"/>
              <a:buChar char="•"/>
            </a:pPr>
            <a:r>
              <a:rPr lang="en-US" dirty="0">
                <a:highlight>
                  <a:srgbClr val="000000"/>
                </a:highlight>
              </a:rPr>
              <a:t>Focuses on accessibility and digital empowerment.</a:t>
            </a:r>
          </a:p>
          <a:p>
            <a:pPr>
              <a:buFont typeface="Arial" panose="020B0604020202020204" pitchFamily="34" charset="0"/>
              <a:buChar char="•"/>
            </a:pPr>
            <a:r>
              <a:rPr lang="en-US" dirty="0">
                <a:highlight>
                  <a:srgbClr val="000000"/>
                </a:highlight>
              </a:rPr>
              <a:t>Encourages innovation, creativity, and learning.</a:t>
            </a:r>
          </a:p>
        </p:txBody>
      </p:sp>
      <p:pic>
        <p:nvPicPr>
          <p:cNvPr id="4098" name="Picture 2" descr="Abstract Technology background. technology digital world of business ...">
            <a:extLst>
              <a:ext uri="{FF2B5EF4-FFF2-40B4-BE49-F238E27FC236}">
                <a16:creationId xmlns:a16="http://schemas.microsoft.com/office/drawing/2014/main" id="{8B1C0B07-9398-518B-39EA-1ECCBFA1479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924800" y="2033831"/>
            <a:ext cx="4038600" cy="203132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Computer Technology Wallpaper (67+ images)">
            <a:extLst>
              <a:ext uri="{FF2B5EF4-FFF2-40B4-BE49-F238E27FC236}">
                <a16:creationId xmlns:a16="http://schemas.microsoft.com/office/drawing/2014/main" id="{C1288965-A3A3-3E97-D9BA-AE6171DD8A6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5303" y="4479075"/>
            <a:ext cx="5410200" cy="215032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AI Inspired Background Design | Premium AI-generated image">
            <a:extLst>
              <a:ext uri="{FF2B5EF4-FFF2-40B4-BE49-F238E27FC236}">
                <a16:creationId xmlns:a16="http://schemas.microsoft.com/office/drawing/2014/main" id="{ED315790-07EA-1F17-228D-1BFCD98CD4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2191" y="4343042"/>
            <a:ext cx="4866353" cy="23709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182" name="Picture 14" descr="Premium Photo | 3d ai artificial intelligence ai digital brain">
            <a:extLst>
              <a:ext uri="{FF2B5EF4-FFF2-40B4-BE49-F238E27FC236}">
                <a16:creationId xmlns:a16="http://schemas.microsoft.com/office/drawing/2014/main" id="{54D763D2-3BF4-4C7A-A350-D2422B9E9C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619" y="4916"/>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7" name="object 17"/>
          <p:cNvSpPr txBox="1">
            <a:spLocks noGrp="1"/>
          </p:cNvSpPr>
          <p:nvPr>
            <p:ph type="ctrTitle"/>
          </p:nvPr>
        </p:nvSpPr>
        <p:spPr>
          <a:xfrm>
            <a:off x="882277" y="724947"/>
            <a:ext cx="3874245" cy="670696"/>
          </a:xfrm>
          <a:prstGeom prst="rect">
            <a:avLst/>
          </a:prstGeom>
        </p:spPr>
        <p:txBody>
          <a:bodyPr vert="horz" wrap="square" lIns="0" tIns="16510" rIns="0" bIns="0" rtlCol="0">
            <a:spAutoFit/>
          </a:bodyPr>
          <a:lstStyle/>
          <a:p>
            <a:pPr marL="12700">
              <a:lnSpc>
                <a:spcPct val="100000"/>
              </a:lnSpc>
              <a:spcBef>
                <a:spcPts val="130"/>
              </a:spcBef>
            </a:pPr>
            <a:r>
              <a:rPr lang="en-US" sz="4250" spc="5">
                <a:solidFill>
                  <a:schemeClr val="accent6">
                    <a:lumMod val="40000"/>
                    <a:lumOff val="60000"/>
                  </a:schemeClr>
                </a:solidFill>
              </a:rPr>
              <a:t>PROJECT TITLE</a:t>
            </a:r>
            <a:endParaRPr lang="en-US" sz="4250" dirty="0">
              <a:solidFill>
                <a:schemeClr val="accent6">
                  <a:lumMod val="40000"/>
                  <a:lumOff val="60000"/>
                </a:schemeClr>
              </a:solidFill>
            </a:endParaRPr>
          </a:p>
        </p:txBody>
      </p:sp>
      <p:sp>
        <p:nvSpPr>
          <p:cNvPr id="22" name="object 22"/>
          <p:cNvSpPr txBox="1">
            <a:spLocks noGrp="1"/>
          </p:cNvSpPr>
          <p:nvPr>
            <p:ph type="sldNum" sz="quarter" idx="12"/>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lang="en-IN" spc="10" smtClean="0"/>
              <a:t>2</a:t>
            </a:fld>
            <a:endParaRPr lang="en-IN" spc="10" dirty="0"/>
          </a:p>
        </p:txBody>
      </p:sp>
      <p:sp>
        <p:nvSpPr>
          <p:cNvPr id="25"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27" name="Rectangle 1">
            <a:extLst>
              <a:ext uri="{FF2B5EF4-FFF2-40B4-BE49-F238E27FC236}">
                <a16:creationId xmlns:a16="http://schemas.microsoft.com/office/drawing/2014/main" id="{F20B31A4-AD4D-2CAF-5871-E30FD76AF638}"/>
              </a:ext>
            </a:extLst>
          </p:cNvPr>
          <p:cNvSpPr>
            <a:spLocks noChangeArrowheads="1"/>
          </p:cNvSpPr>
          <p:nvPr/>
        </p:nvSpPr>
        <p:spPr bwMode="auto">
          <a:xfrm>
            <a:off x="0" y="-323167"/>
            <a:ext cx="778135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3" defTabSz="914400" eaLnBrk="0" fontAlgn="base" hangingPunct="0">
              <a:spcBef>
                <a:spcPct val="0"/>
              </a:spcBef>
              <a:spcAft>
                <a:spcPct val="0"/>
              </a:spcAf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0" name="TextBox 29">
            <a:extLst>
              <a:ext uri="{FF2B5EF4-FFF2-40B4-BE49-F238E27FC236}">
                <a16:creationId xmlns:a16="http://schemas.microsoft.com/office/drawing/2014/main" id="{59BDCA0C-BE36-F36C-1470-3EF7230AD553}"/>
              </a:ext>
            </a:extLst>
          </p:cNvPr>
          <p:cNvSpPr txBox="1"/>
          <p:nvPr/>
        </p:nvSpPr>
        <p:spPr>
          <a:xfrm>
            <a:off x="533400" y="3840992"/>
            <a:ext cx="5989259" cy="2862322"/>
          </a:xfrm>
          <a:prstGeom prst="rect">
            <a:avLst/>
          </a:prstGeom>
          <a:noFill/>
        </p:spPr>
        <p:txBody>
          <a:bodyPr wrap="square">
            <a:spAutoFit/>
          </a:bodyPr>
          <a:lstStyle/>
          <a:p>
            <a:pPr lvl="3" defTabSz="914400" eaLnBrk="0" fontAlgn="base" hangingPunct="0">
              <a:spcBef>
                <a:spcPct val="0"/>
              </a:spcBef>
              <a:spcAft>
                <a:spcPct val="0"/>
              </a:spcAft>
            </a:pPr>
            <a:endParaRPr kumimoji="0" lang="en-US" altLang="en-US" b="0" i="0" u="none" strike="noStrike" cap="none" normalizeH="0" baseline="0" dirty="0">
              <a:ln>
                <a:noFill/>
              </a:ln>
              <a:solidFill>
                <a:schemeClr val="tx1">
                  <a:lumMod val="95000"/>
                </a:schemeClr>
              </a:solidFill>
              <a:effectLst/>
              <a:latin typeface="Arial" panose="020B0604020202020204" pitchFamily="34" charset="0"/>
            </a:endParaRPr>
          </a:p>
          <a:p>
            <a:pPr lvl="0" defTabSz="914400" eaLnBrk="0" fontAlgn="base" hangingPunct="0">
              <a:spcBef>
                <a:spcPct val="0"/>
              </a:spcBef>
              <a:spcAft>
                <a:spcPct val="0"/>
              </a:spcAft>
              <a:buFontTx/>
              <a:buChar char="•"/>
            </a:pPr>
            <a:r>
              <a:rPr lang="en-US" altLang="en-US" sz="2400" b="1" dirty="0">
                <a:solidFill>
                  <a:schemeClr val="tx1">
                    <a:lumMod val="95000"/>
                  </a:schemeClr>
                </a:solidFill>
                <a:latin typeface="Arial" panose="020B0604020202020204" pitchFamily="34" charset="0"/>
              </a:rPr>
              <a:t>Blockchain</a:t>
            </a:r>
          </a:p>
          <a:p>
            <a:pPr lvl="0" defTabSz="914400" eaLnBrk="0" fontAlgn="base" hangingPunct="0">
              <a:spcBef>
                <a:spcPct val="0"/>
              </a:spcBef>
              <a:spcAft>
                <a:spcPct val="0"/>
              </a:spcAft>
              <a:buFontTx/>
              <a:buChar char="•"/>
            </a:pPr>
            <a:r>
              <a:rPr lang="en-US" altLang="en-US" sz="2400" b="1" dirty="0">
                <a:solidFill>
                  <a:schemeClr val="tx1">
                    <a:lumMod val="95000"/>
                  </a:schemeClr>
                </a:solidFill>
                <a:latin typeface="Arial" panose="020B0604020202020204" pitchFamily="34" charset="0"/>
              </a:rPr>
              <a:t> Artificial Intelligence</a:t>
            </a:r>
          </a:p>
          <a:p>
            <a:pPr lvl="0" defTabSz="914400" eaLnBrk="0" fontAlgn="base" hangingPunct="0">
              <a:spcBef>
                <a:spcPct val="0"/>
              </a:spcBef>
              <a:spcAft>
                <a:spcPct val="0"/>
              </a:spcAft>
              <a:buFontTx/>
              <a:buChar char="•"/>
            </a:pPr>
            <a:r>
              <a:rPr lang="en-US" altLang="en-US" sz="2400" b="1" dirty="0">
                <a:solidFill>
                  <a:schemeClr val="tx1">
                    <a:lumMod val="95000"/>
                  </a:schemeClr>
                </a:solidFill>
                <a:latin typeface="Arial" panose="020B0604020202020204" pitchFamily="34" charset="0"/>
              </a:rPr>
              <a:t>Internet of Things (IoT)</a:t>
            </a:r>
          </a:p>
          <a:p>
            <a:pPr lvl="0" defTabSz="914400" eaLnBrk="0" fontAlgn="base" hangingPunct="0">
              <a:spcBef>
                <a:spcPct val="0"/>
              </a:spcBef>
              <a:spcAft>
                <a:spcPct val="0"/>
              </a:spcAft>
              <a:buFontTx/>
              <a:buChar char="•"/>
            </a:pPr>
            <a:r>
              <a:rPr lang="en-US" altLang="en-US" sz="2400" b="1" dirty="0">
                <a:solidFill>
                  <a:schemeClr val="tx1">
                    <a:lumMod val="95000"/>
                  </a:schemeClr>
                </a:solidFill>
                <a:latin typeface="Arial" panose="020B0604020202020204" pitchFamily="34" charset="0"/>
              </a:rPr>
              <a:t>Augmented Reality &amp; Virtual Reality </a:t>
            </a:r>
          </a:p>
          <a:p>
            <a:pPr defTabSz="914400" eaLnBrk="0" fontAlgn="base" hangingPunct="0">
              <a:spcBef>
                <a:spcPct val="0"/>
              </a:spcBef>
              <a:spcAft>
                <a:spcPct val="0"/>
              </a:spcAft>
              <a:buFontTx/>
              <a:buChar char="•"/>
            </a:pPr>
            <a:r>
              <a:rPr lang="en-US" altLang="en-US" sz="2400" b="1" dirty="0">
                <a:solidFill>
                  <a:schemeClr val="tx1">
                    <a:lumMod val="95000"/>
                  </a:schemeClr>
                </a:solidFill>
                <a:latin typeface="Arial" panose="020B0604020202020204" pitchFamily="34" charset="0"/>
              </a:rPr>
              <a:t>5G Connectivity</a:t>
            </a:r>
          </a:p>
          <a:p>
            <a:pPr defTabSz="914400" eaLnBrk="0" fontAlgn="base" hangingPunct="0">
              <a:spcBef>
                <a:spcPct val="0"/>
              </a:spcBef>
              <a:spcAft>
                <a:spcPct val="0"/>
              </a:spcAft>
              <a:buFontTx/>
              <a:buChar char="•"/>
            </a:pPr>
            <a:r>
              <a:rPr lang="en-US" altLang="en-US" sz="2400" b="1" dirty="0">
                <a:solidFill>
                  <a:schemeClr val="tx1">
                    <a:lumMod val="95000"/>
                  </a:schemeClr>
                </a:solidFill>
                <a:latin typeface="Arial" panose="020B0604020202020204" pitchFamily="34" charset="0"/>
              </a:rPr>
              <a:t>Edge Computing Quantum Computing</a:t>
            </a:r>
          </a:p>
          <a:p>
            <a:pPr lvl="0" defTabSz="914400" eaLnBrk="0" fontAlgn="base" hangingPunct="0">
              <a:spcBef>
                <a:spcPct val="0"/>
              </a:spcBef>
              <a:spcAft>
                <a:spcPct val="0"/>
              </a:spcAft>
              <a:buFontTx/>
              <a:buChar char="•"/>
            </a:pPr>
            <a:endParaRPr lang="en-US" altLang="en-US" dirty="0">
              <a:solidFill>
                <a:schemeClr val="tx1">
                  <a:lumMod val="95000"/>
                </a:schemeClr>
              </a:solidFill>
              <a:latin typeface="Arial" panose="020B0604020202020204" pitchFamily="34" charset="0"/>
            </a:endParaRPr>
          </a:p>
        </p:txBody>
      </p:sp>
      <p:sp>
        <p:nvSpPr>
          <p:cNvPr id="2" name="AutoShape 4" descr="GPT Girlfriend AI Review: Use Cases, Pricing and Alternatives">
            <a:extLst>
              <a:ext uri="{FF2B5EF4-FFF2-40B4-BE49-F238E27FC236}">
                <a16:creationId xmlns:a16="http://schemas.microsoft.com/office/drawing/2014/main" id="{7BE9F2FC-B0FC-67FE-0776-462572CF7BA0}"/>
              </a:ext>
            </a:extLst>
          </p:cNvPr>
          <p:cNvSpPr>
            <a:spLocks noChangeAspect="1" noChangeArrowheads="1"/>
          </p:cNvSpPr>
          <p:nvPr/>
        </p:nvSpPr>
        <p:spPr bwMode="auto">
          <a:xfrm>
            <a:off x="5943599" y="-1371345"/>
            <a:ext cx="4952745" cy="495274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4" name="AutoShape 6" descr="GPT Girlfriend AI Review: Use Cases, Pricing and Alternatives">
            <a:extLst>
              <a:ext uri="{FF2B5EF4-FFF2-40B4-BE49-F238E27FC236}">
                <a16:creationId xmlns:a16="http://schemas.microsoft.com/office/drawing/2014/main" id="{F96459F5-CAE1-4033-8B16-506728BE10B5}"/>
              </a:ext>
            </a:extLst>
          </p:cNvPr>
          <p:cNvSpPr>
            <a:spLocks noChangeAspect="1" noChangeArrowheads="1"/>
          </p:cNvSpPr>
          <p:nvPr/>
        </p:nvSpPr>
        <p:spPr bwMode="auto">
          <a:xfrm>
            <a:off x="5943600" y="683156"/>
            <a:ext cx="2898244" cy="289824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5" name="AutoShape 8" descr="GPT Girlfriend AI Review: Use Cases, Pricing and Alternatives">
            <a:extLst>
              <a:ext uri="{FF2B5EF4-FFF2-40B4-BE49-F238E27FC236}">
                <a16:creationId xmlns:a16="http://schemas.microsoft.com/office/drawing/2014/main" id="{6B5DA700-1055-EB87-9FEB-A4D10B835FC5}"/>
              </a:ext>
            </a:extLst>
          </p:cNvPr>
          <p:cNvSpPr>
            <a:spLocks noChangeAspect="1" noChangeArrowheads="1"/>
          </p:cNvSpPr>
          <p:nvPr/>
        </p:nvSpPr>
        <p:spPr bwMode="auto">
          <a:xfrm>
            <a:off x="10357703" y="-1525430"/>
            <a:ext cx="1348087" cy="130508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B1131-1782-0BB9-8A4E-B7AC70239150}"/>
              </a:ext>
            </a:extLst>
          </p:cNvPr>
          <p:cNvSpPr>
            <a:spLocks noGrp="1"/>
          </p:cNvSpPr>
          <p:nvPr>
            <p:ph type="title"/>
          </p:nvPr>
        </p:nvSpPr>
        <p:spPr/>
        <p:txBody>
          <a:bodyPr/>
          <a:lstStyle/>
          <a:p>
            <a:r>
              <a:rPr lang="en-IN" dirty="0">
                <a:solidFill>
                  <a:schemeClr val="tx1"/>
                </a:solidFill>
              </a:rPr>
              <a:t>CONCLUSION</a:t>
            </a:r>
            <a:endParaRPr lang="en-IN" dirty="0"/>
          </a:p>
        </p:txBody>
      </p:sp>
      <p:sp>
        <p:nvSpPr>
          <p:cNvPr id="4" name="TextBox 3">
            <a:extLst>
              <a:ext uri="{FF2B5EF4-FFF2-40B4-BE49-F238E27FC236}">
                <a16:creationId xmlns:a16="http://schemas.microsoft.com/office/drawing/2014/main" id="{A01B3DA6-020F-C02E-64AC-802478D714C9}"/>
              </a:ext>
            </a:extLst>
          </p:cNvPr>
          <p:cNvSpPr txBox="1"/>
          <p:nvPr/>
        </p:nvSpPr>
        <p:spPr>
          <a:xfrm>
            <a:off x="685800" y="2286000"/>
            <a:ext cx="10744200" cy="2031325"/>
          </a:xfrm>
          <a:prstGeom prst="rect">
            <a:avLst/>
          </a:prstGeom>
          <a:noFill/>
        </p:spPr>
        <p:txBody>
          <a:bodyPr wrap="square">
            <a:spAutoFit/>
          </a:bodyPr>
          <a:lstStyle/>
          <a:p>
            <a:r>
              <a:rPr lang="en-US" b="1" dirty="0"/>
              <a:t>Final Summary:</a:t>
            </a:r>
          </a:p>
          <a:p>
            <a:br>
              <a:rPr lang="en-US" dirty="0"/>
            </a:br>
            <a:r>
              <a:rPr lang="en-US" dirty="0"/>
              <a:t>AI is designed to empower users with innovative technology solutions that simplify complex tasks and enhance productivity. The project integrates modern tools, user-friendly design, and efficient performance to create a reliable platform that addresses real-world challenges. By combining creativity and technology, Tech provides a seamless experience while ensuring adaptability for future growth.</a:t>
            </a:r>
            <a:endParaRPr lang="en-IN" dirty="0"/>
          </a:p>
        </p:txBody>
      </p:sp>
      <p:pic>
        <p:nvPicPr>
          <p:cNvPr id="5122" name="Picture 2" descr="DocSummarizer - Fast Summary of long documents. Reliable and easy to ...">
            <a:extLst>
              <a:ext uri="{FF2B5EF4-FFF2-40B4-BE49-F238E27FC236}">
                <a16:creationId xmlns:a16="http://schemas.microsoft.com/office/drawing/2014/main" id="{A843BD13-13B5-C781-92E6-175616F7C58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6800" y="4572000"/>
            <a:ext cx="4038600" cy="203132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Summary Stock Illustrations, Images &amp; Vectors | Shutterstock">
            <a:extLst>
              <a:ext uri="{FF2B5EF4-FFF2-40B4-BE49-F238E27FC236}">
                <a16:creationId xmlns:a16="http://schemas.microsoft.com/office/drawing/2014/main" id="{D844E0C5-CF8E-C0F2-7F7B-41C6EAE2AB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5000" y="4444662"/>
            <a:ext cx="554355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86913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7E258-213B-23B8-81AD-9F149ED54D07}"/>
              </a:ext>
            </a:extLst>
          </p:cNvPr>
          <p:cNvSpPr>
            <a:spLocks noGrp="1"/>
          </p:cNvSpPr>
          <p:nvPr>
            <p:ph type="title"/>
          </p:nvPr>
        </p:nvSpPr>
        <p:spPr/>
        <p:txBody>
          <a:bodyPr/>
          <a:lstStyle/>
          <a:p>
            <a:r>
              <a:rPr lang="en-IN" dirty="0">
                <a:solidFill>
                  <a:schemeClr val="tx1"/>
                </a:solidFill>
              </a:rPr>
              <a:t>CONCLUSION</a:t>
            </a:r>
            <a:endParaRPr lang="en-IN" dirty="0"/>
          </a:p>
        </p:txBody>
      </p:sp>
      <p:sp>
        <p:nvSpPr>
          <p:cNvPr id="4" name="TextBox 3">
            <a:extLst>
              <a:ext uri="{FF2B5EF4-FFF2-40B4-BE49-F238E27FC236}">
                <a16:creationId xmlns:a16="http://schemas.microsoft.com/office/drawing/2014/main" id="{5A2B480A-7BBD-FADE-5C92-AAD8D0B498C4}"/>
              </a:ext>
            </a:extLst>
          </p:cNvPr>
          <p:cNvSpPr txBox="1"/>
          <p:nvPr/>
        </p:nvSpPr>
        <p:spPr>
          <a:xfrm>
            <a:off x="1154954" y="2286000"/>
            <a:ext cx="10210800" cy="3416320"/>
          </a:xfrm>
          <a:prstGeom prst="rect">
            <a:avLst/>
          </a:prstGeom>
          <a:noFill/>
        </p:spPr>
        <p:txBody>
          <a:bodyPr wrap="square">
            <a:spAutoFit/>
          </a:bodyPr>
          <a:lstStyle/>
          <a:p>
            <a:pPr>
              <a:buNone/>
            </a:pPr>
            <a:r>
              <a:rPr lang="en-US" b="1" dirty="0"/>
              <a:t>Benefits to Society:</a:t>
            </a:r>
          </a:p>
          <a:p>
            <a:pPr>
              <a:buNone/>
            </a:pPr>
            <a:endParaRPr lang="en-US" dirty="0"/>
          </a:p>
          <a:p>
            <a:pPr>
              <a:buFont typeface="Arial" panose="020B0604020202020204" pitchFamily="34" charset="0"/>
              <a:buChar char="•"/>
            </a:pPr>
            <a:r>
              <a:rPr lang="en-US" b="1" dirty="0"/>
              <a:t>Bridging the Digital Gap:</a:t>
            </a:r>
            <a:r>
              <a:rPr lang="en-US" dirty="0"/>
              <a:t> AI makes technology more accessible and easier to use for people from different backgrounds.</a:t>
            </a:r>
          </a:p>
          <a:p>
            <a:pPr>
              <a:buFont typeface="Arial" panose="020B0604020202020204" pitchFamily="34" charset="0"/>
              <a:buChar char="•"/>
            </a:pPr>
            <a:r>
              <a:rPr lang="en-US" b="1" dirty="0"/>
              <a:t>Improving Efficiency:</a:t>
            </a:r>
            <a:r>
              <a:rPr lang="en-US" dirty="0"/>
              <a:t> It helps individuals and businesses save time and resources by streamlining processes.</a:t>
            </a:r>
          </a:p>
          <a:p>
            <a:pPr>
              <a:buFont typeface="Arial" panose="020B0604020202020204" pitchFamily="34" charset="0"/>
              <a:buChar char="•"/>
            </a:pPr>
            <a:r>
              <a:rPr lang="en-US" b="1" dirty="0"/>
              <a:t>Encouraging Innovation:</a:t>
            </a:r>
            <a:r>
              <a:rPr lang="en-US" dirty="0"/>
              <a:t> By fostering digital literacy and creativity, Tech  inspires the next generation to explore technology.</a:t>
            </a:r>
          </a:p>
          <a:p>
            <a:pPr>
              <a:buFont typeface="Arial" panose="020B0604020202020204" pitchFamily="34" charset="0"/>
              <a:buChar char="•"/>
            </a:pPr>
            <a:r>
              <a:rPr lang="en-US" b="1" dirty="0"/>
              <a:t>Sustainable Impact:</a:t>
            </a:r>
            <a:r>
              <a:rPr lang="en-US" dirty="0"/>
              <a:t> Promotes eco-friendly digital solutions, reducing dependency on paper-based systems.</a:t>
            </a:r>
          </a:p>
          <a:p>
            <a:pPr>
              <a:buFont typeface="Arial" panose="020B0604020202020204" pitchFamily="34" charset="0"/>
              <a:buChar char="•"/>
            </a:pPr>
            <a:r>
              <a:rPr lang="en-US" b="1" dirty="0"/>
              <a:t>Community Growth:</a:t>
            </a:r>
            <a:r>
              <a:rPr lang="en-US" dirty="0"/>
              <a:t> Supports education, collaboration, and skill-building for a better, tech-driven society.</a:t>
            </a:r>
          </a:p>
        </p:txBody>
      </p:sp>
    </p:spTree>
    <p:extLst>
      <p:ext uri="{BB962C8B-B14F-4D97-AF65-F5344CB8AC3E}">
        <p14:creationId xmlns:p14="http://schemas.microsoft.com/office/powerpoint/2010/main" val="15046136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BA39-9747-1D89-ECB2-122986356471}"/>
              </a:ext>
            </a:extLst>
          </p:cNvPr>
          <p:cNvSpPr>
            <a:spLocks noGrp="1"/>
          </p:cNvSpPr>
          <p:nvPr>
            <p:ph type="title"/>
          </p:nvPr>
        </p:nvSpPr>
        <p:spPr/>
        <p:txBody>
          <a:bodyPr/>
          <a:lstStyle/>
          <a:p>
            <a:r>
              <a:rPr lang="en-IN" dirty="0">
                <a:solidFill>
                  <a:schemeClr val="tx1"/>
                </a:solidFill>
              </a:rPr>
              <a:t>CONCLUSION</a:t>
            </a:r>
            <a:endParaRPr lang="en-IN" dirty="0"/>
          </a:p>
        </p:txBody>
      </p:sp>
      <p:sp>
        <p:nvSpPr>
          <p:cNvPr id="4" name="TextBox 3">
            <a:extLst>
              <a:ext uri="{FF2B5EF4-FFF2-40B4-BE49-F238E27FC236}">
                <a16:creationId xmlns:a16="http://schemas.microsoft.com/office/drawing/2014/main" id="{6A9C7AA7-CBD1-CFCC-A9F4-4A52600F36B7}"/>
              </a:ext>
            </a:extLst>
          </p:cNvPr>
          <p:cNvSpPr txBox="1"/>
          <p:nvPr/>
        </p:nvSpPr>
        <p:spPr>
          <a:xfrm>
            <a:off x="762000" y="2358913"/>
            <a:ext cx="6098458" cy="400110"/>
          </a:xfrm>
          <a:prstGeom prst="rect">
            <a:avLst/>
          </a:prstGeom>
          <a:noFill/>
        </p:spPr>
        <p:txBody>
          <a:bodyPr wrap="square">
            <a:spAutoFit/>
          </a:bodyPr>
          <a:lstStyle/>
          <a:p>
            <a:r>
              <a:rPr lang="en-US" sz="2000" dirty="0"/>
              <a:t>G</a:t>
            </a:r>
            <a:r>
              <a:rPr lang="en-IN" sz="2000" dirty="0"/>
              <a:t>IT HUB LINK :	</a:t>
            </a:r>
            <a:r>
              <a:rPr lang="en-IN" sz="2000" dirty="0">
                <a:hlinkClick r:id="rId2"/>
              </a:rPr>
              <a:t> PORTFOLIO</a:t>
            </a:r>
            <a:endParaRPr lang="en-IN" sz="2000" dirty="0"/>
          </a:p>
        </p:txBody>
      </p:sp>
      <p:pic>
        <p:nvPicPr>
          <p:cNvPr id="6146" name="Picture 2" descr="GitHub Logo PNG Download - Bootflare">
            <a:extLst>
              <a:ext uri="{FF2B5EF4-FFF2-40B4-BE49-F238E27FC236}">
                <a16:creationId xmlns:a16="http://schemas.microsoft.com/office/drawing/2014/main" id="{83516CC6-03C5-CF89-A071-4B7ABD8783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63200" y="2116086"/>
            <a:ext cx="1428750" cy="128587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Priyadarshan N S">
            <a:extLst>
              <a:ext uri="{FF2B5EF4-FFF2-40B4-BE49-F238E27FC236}">
                <a16:creationId xmlns:a16="http://schemas.microsoft.com/office/drawing/2014/main" id="{2027BD53-C0DC-485E-C8B1-2FF1CFFD08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4724400"/>
            <a:ext cx="1876425" cy="16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810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200" name="Picture 8" descr="Premium Photo | Blue Chic Floral Background">
            <a:extLst>
              <a:ext uri="{FF2B5EF4-FFF2-40B4-BE49-F238E27FC236}">
                <a16:creationId xmlns:a16="http://schemas.microsoft.com/office/drawing/2014/main" id="{C4BB1BC6-EA27-3638-FD6B-25E5841FE9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3" cstate="print"/>
          <a:stretch>
            <a:fillRect/>
          </a:stretch>
        </p:blipFill>
        <p:spPr>
          <a:xfrm>
            <a:off x="10687050" y="6134100"/>
            <a:ext cx="247650" cy="247650"/>
          </a:xfrm>
          <a:prstGeom prst="rect">
            <a:avLst/>
          </a:prstGeom>
        </p:spPr>
      </p:pic>
      <p:sp>
        <p:nvSpPr>
          <p:cNvPr id="21" name="object 21"/>
          <p:cNvSpPr txBox="1">
            <a:spLocks noGrp="1"/>
          </p:cNvSpPr>
          <p:nvPr>
            <p:ph type="title"/>
          </p:nvPr>
        </p:nvSpPr>
        <p:spPr>
          <a:xfrm>
            <a:off x="3561847" y="779684"/>
            <a:ext cx="2357120" cy="567463"/>
          </a:xfrm>
          <a:prstGeom prst="rect">
            <a:avLst/>
          </a:prstGeom>
        </p:spPr>
        <p:txBody>
          <a:bodyPr vert="horz" wrap="square" lIns="0" tIns="13335" rIns="0" bIns="0" rtlCol="0">
            <a:spAutoFit/>
          </a:bodyPr>
          <a:lstStyle/>
          <a:p>
            <a:pPr marL="12700">
              <a:lnSpc>
                <a:spcPct val="100000"/>
              </a:lnSpc>
              <a:spcBef>
                <a:spcPts val="105"/>
              </a:spcBef>
            </a:pPr>
            <a:r>
              <a:rPr spc="25" dirty="0">
                <a:solidFill>
                  <a:schemeClr val="accent6">
                    <a:lumMod val="50000"/>
                  </a:schemeClr>
                </a:solidFill>
              </a:rPr>
              <a:t>A</a:t>
            </a:r>
            <a:r>
              <a:rPr spc="-5" dirty="0">
                <a:solidFill>
                  <a:schemeClr val="accent6">
                    <a:lumMod val="50000"/>
                  </a:schemeClr>
                </a:solidFill>
              </a:rPr>
              <a:t>G</a:t>
            </a:r>
            <a:r>
              <a:rPr spc="-35" dirty="0">
                <a:solidFill>
                  <a:schemeClr val="accent6">
                    <a:lumMod val="50000"/>
                  </a:schemeClr>
                </a:solidFill>
              </a:rPr>
              <a:t>E</a:t>
            </a:r>
            <a:r>
              <a:rPr spc="15" dirty="0">
                <a:solidFill>
                  <a:schemeClr val="accent6">
                    <a:lumMod val="50000"/>
                  </a:schemeClr>
                </a:solidFill>
              </a:rPr>
              <a:t>N</a:t>
            </a:r>
            <a:r>
              <a:rPr dirty="0">
                <a:solidFill>
                  <a:schemeClr val="accent6">
                    <a:lumMod val="50000"/>
                  </a:schemeClr>
                </a:solidFill>
              </a:rPr>
              <a:t>DA</a:t>
            </a:r>
          </a:p>
        </p:txBody>
      </p:sp>
      <p:sp>
        <p:nvSpPr>
          <p:cNvPr id="22" name="object 22"/>
          <p:cNvSpPr txBox="1">
            <a:spLocks noGrp="1"/>
          </p:cNvSpPr>
          <p:nvPr>
            <p:ph type="sldNum" sz="quarter" idx="12"/>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3" name="TextBox 22">
            <a:extLst>
              <a:ext uri="{FF2B5EF4-FFF2-40B4-BE49-F238E27FC236}">
                <a16:creationId xmlns:a16="http://schemas.microsoft.com/office/drawing/2014/main" id="{D0827FA3-A9D4-0FE5-45BE-664C8C920E82}"/>
              </a:ext>
            </a:extLst>
          </p:cNvPr>
          <p:cNvSpPr txBox="1"/>
          <p:nvPr/>
        </p:nvSpPr>
        <p:spPr>
          <a:xfrm>
            <a:off x="4705350" y="1136396"/>
            <a:ext cx="5029200" cy="4832092"/>
          </a:xfrm>
          <a:prstGeom prst="rect">
            <a:avLst/>
          </a:prstGeom>
          <a:noFill/>
        </p:spPr>
        <p:txBody>
          <a:bodyPr wrap="square" rtlCol="0">
            <a:spAutoFit/>
          </a:bodyPr>
          <a:lstStyle/>
          <a:p>
            <a:pPr algn="l"/>
            <a:endParaRPr lang="en-US" sz="2800" b="0" i="0" dirty="0">
              <a:solidFill>
                <a:schemeClr val="accent6">
                  <a:lumMod val="50000"/>
                </a:schemeClr>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chemeClr val="accent6">
                    <a:lumMod val="50000"/>
                  </a:schemeClr>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lang="en-US" sz="2800" b="0" i="0" dirty="0">
                <a:solidFill>
                  <a:schemeClr val="accent6">
                    <a:lumMod val="50000"/>
                  </a:schemeClr>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lang="en-US" sz="2800" b="0" i="0" dirty="0">
                <a:solidFill>
                  <a:schemeClr val="accent6">
                    <a:lumMod val="50000"/>
                  </a:schemeClr>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lang="en-US" sz="2800" dirty="0">
                <a:solidFill>
                  <a:schemeClr val="accent6">
                    <a:lumMod val="50000"/>
                  </a:schemeClr>
                </a:solidFill>
                <a:latin typeface="Times New Roman" panose="02020603050405020304" pitchFamily="18" charset="0"/>
                <a:cs typeface="Times New Roman" panose="02020603050405020304" pitchFamily="18" charset="0"/>
              </a:rPr>
              <a:t>Tools and Technologies</a:t>
            </a:r>
            <a:endParaRPr lang="en-US" sz="2800" b="0" i="0" dirty="0">
              <a:solidFill>
                <a:schemeClr val="accent6">
                  <a:lumMod val="50000"/>
                </a:schemeClr>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chemeClr val="accent6">
                    <a:lumMod val="50000"/>
                  </a:schemeClr>
                </a:solidFill>
                <a:effectLst/>
                <a:latin typeface="Times New Roman" panose="02020603050405020304" pitchFamily="18" charset="0"/>
                <a:cs typeface="Times New Roman" panose="02020603050405020304" pitchFamily="18" charset="0"/>
              </a:rPr>
              <a:t>Portfolio design and Layout</a:t>
            </a:r>
          </a:p>
          <a:p>
            <a:pPr algn="l">
              <a:buFont typeface="+mj-lt"/>
              <a:buAutoNum type="arabicPeriod"/>
            </a:pPr>
            <a:r>
              <a:rPr lang="en-US" sz="2800" dirty="0">
                <a:solidFill>
                  <a:schemeClr val="accent6">
                    <a:lumMod val="50000"/>
                  </a:schemeClr>
                </a:solidFill>
                <a:latin typeface="Times New Roman" panose="02020603050405020304" pitchFamily="18" charset="0"/>
                <a:cs typeface="Times New Roman" panose="02020603050405020304" pitchFamily="18" charset="0"/>
              </a:rPr>
              <a:t>Features and Functionality</a:t>
            </a:r>
            <a:endParaRPr lang="en-US" sz="2800" b="0" i="0" dirty="0">
              <a:solidFill>
                <a:schemeClr val="accent6">
                  <a:lumMod val="50000"/>
                </a:schemeClr>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chemeClr val="accent6">
                    <a:lumMod val="50000"/>
                  </a:schemeClr>
                </a:solidFill>
                <a:effectLst/>
                <a:latin typeface="Times New Roman" panose="02020603050405020304" pitchFamily="18" charset="0"/>
                <a:cs typeface="Times New Roman" panose="02020603050405020304" pitchFamily="18" charset="0"/>
              </a:rPr>
              <a:t>Results and </a:t>
            </a:r>
            <a:r>
              <a:rPr lang="en-US" sz="2800" dirty="0">
                <a:solidFill>
                  <a:schemeClr val="accent6">
                    <a:lumMod val="50000"/>
                  </a:schemeClr>
                </a:solidFill>
                <a:latin typeface="Times New Roman" panose="02020603050405020304" pitchFamily="18" charset="0"/>
                <a:cs typeface="Times New Roman" panose="02020603050405020304" pitchFamily="18" charset="0"/>
              </a:rPr>
              <a:t>Screenshots</a:t>
            </a:r>
            <a:endParaRPr lang="en-US" sz="2800" b="0" i="0" dirty="0">
              <a:solidFill>
                <a:schemeClr val="accent6">
                  <a:lumMod val="50000"/>
                </a:schemeClr>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chemeClr val="accent6">
                    <a:lumMod val="50000"/>
                  </a:schemeClr>
                </a:solidFill>
                <a:effectLst/>
                <a:latin typeface="Times New Roman" panose="02020603050405020304" pitchFamily="18" charset="0"/>
                <a:cs typeface="Times New Roman" panose="02020603050405020304" pitchFamily="18" charset="0"/>
              </a:rPr>
              <a:t>Conclusion</a:t>
            </a:r>
          </a:p>
          <a:p>
            <a:pPr algn="l">
              <a:buFont typeface="+mj-lt"/>
              <a:buAutoNum type="arabicPeriod"/>
            </a:pPr>
            <a:r>
              <a:rPr lang="en-US" sz="2800" dirty="0">
                <a:solidFill>
                  <a:schemeClr val="accent6">
                    <a:lumMod val="50000"/>
                  </a:schemeClr>
                </a:solidFill>
                <a:latin typeface="Times New Roman" panose="02020603050405020304" pitchFamily="18" charset="0"/>
                <a:cs typeface="Times New Roman" panose="02020603050405020304" pitchFamily="18" charset="0"/>
              </a:rPr>
              <a:t>Git hub Link</a:t>
            </a:r>
            <a:endParaRPr lang="en-US" sz="2800" b="0" i="0" dirty="0">
              <a:solidFill>
                <a:schemeClr val="accent6">
                  <a:lumMod val="50000"/>
                </a:schemeClr>
              </a:solidFill>
              <a:effectLst/>
              <a:latin typeface="Times New Roman" panose="02020603050405020304" pitchFamily="18" charset="0"/>
              <a:cs typeface="Times New Roman" panose="02020603050405020304" pitchFamily="18" charset="0"/>
            </a:endParaRPr>
          </a:p>
          <a:p>
            <a:endParaRPr lang="en-IN" sz="2800"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2" name="AutoShape 2" descr="Minimalist Blue Wallpapers - Wallpaper Cave">
            <a:extLst>
              <a:ext uri="{FF2B5EF4-FFF2-40B4-BE49-F238E27FC236}">
                <a16:creationId xmlns:a16="http://schemas.microsoft.com/office/drawing/2014/main" id="{FD165160-94B3-DD78-AE08-62AD048B5466}"/>
              </a:ext>
            </a:extLst>
          </p:cNvPr>
          <p:cNvSpPr>
            <a:spLocks noChangeAspect="1" noChangeArrowheads="1"/>
          </p:cNvSpPr>
          <p:nvPr/>
        </p:nvSpPr>
        <p:spPr bwMode="auto">
          <a:xfrm>
            <a:off x="5943599" y="215961"/>
            <a:ext cx="3365439" cy="336543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4" name="AutoShape 4" descr="HD Minimalist Desktop Backgrounds | PixelsTalk.Net">
            <a:extLst>
              <a:ext uri="{FF2B5EF4-FFF2-40B4-BE49-F238E27FC236}">
                <a16:creationId xmlns:a16="http://schemas.microsoft.com/office/drawing/2014/main" id="{3FE211E5-50FA-4F9A-972C-37C1A921A94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5" name="AutoShape 6" descr="See related image detail. Vintage background design : r/canva">
            <a:extLst>
              <a:ext uri="{FF2B5EF4-FFF2-40B4-BE49-F238E27FC236}">
                <a16:creationId xmlns:a16="http://schemas.microsoft.com/office/drawing/2014/main" id="{6D5BC766-D917-BB07-F155-629706ECF264}"/>
              </a:ext>
            </a:extLst>
          </p:cNvPr>
          <p:cNvSpPr>
            <a:spLocks noChangeAspect="1" noChangeArrowheads="1"/>
          </p:cNvSpPr>
          <p:nvPr/>
        </p:nvSpPr>
        <p:spPr bwMode="auto">
          <a:xfrm>
            <a:off x="6096000" y="-1181100"/>
            <a:ext cx="4914900" cy="49149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utoShape 2" descr="Portfolio Background Images, HD Pictures And Wallpaper For, 40% OFF">
            <a:extLst>
              <a:ext uri="{FF2B5EF4-FFF2-40B4-BE49-F238E27FC236}">
                <a16:creationId xmlns:a16="http://schemas.microsoft.com/office/drawing/2014/main" id="{3308309E-F5F1-614A-96EE-903EA59B7572}"/>
              </a:ext>
            </a:extLst>
          </p:cNvPr>
          <p:cNvSpPr>
            <a:spLocks noChangeAspect="1" noChangeArrowheads="1"/>
          </p:cNvSpPr>
          <p:nvPr/>
        </p:nvSpPr>
        <p:spPr bwMode="auto">
          <a:xfrm>
            <a:off x="5852160" y="3185160"/>
            <a:ext cx="487680" cy="48768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object 7"/>
          <p:cNvSpPr txBox="1">
            <a:spLocks noGrp="1"/>
          </p:cNvSpPr>
          <p:nvPr>
            <p:ph type="title"/>
          </p:nvPr>
        </p:nvSpPr>
        <p:spPr>
          <a:prstGeom prst="rect">
            <a:avLst/>
          </a:prstGeom>
        </p:spPr>
        <p:txBody>
          <a:bodyPr vert="horz" wrap="square" lIns="0" tIns="16510" rIns="0" bIns="0" rtlCol="0">
            <a:spAutoFit/>
          </a:bodyPr>
          <a:lstStyle/>
          <a:p>
            <a:pPr marL="12700">
              <a:lnSpc>
                <a:spcPct val="100000"/>
              </a:lnSpc>
              <a:spcBef>
                <a:spcPts val="130"/>
              </a:spcBef>
              <a:tabLst>
                <a:tab pos="2727960" algn="l"/>
              </a:tabLst>
            </a:pPr>
            <a:r>
              <a:rPr lang="en-US" sz="2800" dirty="0">
                <a:solidFill>
                  <a:schemeClr val="tx1"/>
                </a:solidFill>
              </a:rPr>
              <a:t>PROBLEM STATEMENT</a:t>
            </a:r>
          </a:p>
        </p:txBody>
      </p:sp>
      <p:sp>
        <p:nvSpPr>
          <p:cNvPr id="10" name="object 10"/>
          <p:cNvSpPr txBox="1">
            <a:spLocks noGrp="1"/>
          </p:cNvSpPr>
          <p:nvPr>
            <p:ph type="sldNum" sz="quarter" idx="12"/>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pic>
        <p:nvPicPr>
          <p:cNvPr id="8" name="object 8"/>
          <p:cNvPicPr/>
          <p:nvPr/>
        </p:nvPicPr>
        <p:blipFill>
          <a:blip r:embed="rId2" cstate="print"/>
          <a:stretch>
            <a:fillRect/>
          </a:stretch>
        </p:blipFill>
        <p:spPr>
          <a:xfrm>
            <a:off x="676275" y="6467475"/>
            <a:ext cx="2143125" cy="200025"/>
          </a:xfrm>
          <a:prstGeom prst="rect">
            <a:avLst/>
          </a:prstGeom>
        </p:spPr>
      </p:pic>
      <p:sp>
        <p:nvSpPr>
          <p:cNvPr id="12" name="TextBox 11">
            <a:extLst>
              <a:ext uri="{FF2B5EF4-FFF2-40B4-BE49-F238E27FC236}">
                <a16:creationId xmlns:a16="http://schemas.microsoft.com/office/drawing/2014/main" id="{6516AE29-67D1-6F12-E389-8820A57B93E0}"/>
              </a:ext>
            </a:extLst>
          </p:cNvPr>
          <p:cNvSpPr txBox="1"/>
          <p:nvPr/>
        </p:nvSpPr>
        <p:spPr>
          <a:xfrm>
            <a:off x="1154954" y="2548443"/>
            <a:ext cx="9819140" cy="3046988"/>
          </a:xfrm>
          <a:prstGeom prst="rect">
            <a:avLst/>
          </a:prstGeom>
          <a:noFill/>
        </p:spPr>
        <p:txBody>
          <a:bodyPr wrap="square">
            <a:spAutoFit/>
          </a:bodyPr>
          <a:lstStyle/>
          <a:p>
            <a:r>
              <a:rPr lang="en-US" sz="2400" dirty="0"/>
              <a:t>In the modern digital landscape, conventional resumes fall short in capturing a person's full range of abilities, accomplishments, and creativity. With increasing competition, students and professionals often struggle to build a compelling online identity. Most lack a cohesive platform to display their talents, innovations, and growth. A digital portfolio serves as a dynamic and user-friendly solution, enabling individuals to effectively showcase their expertise, projects, and personal journey.</a:t>
            </a:r>
            <a:endParaRPr lang="en-IN"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1096415"/>
            <a:ext cx="3832225" cy="447558"/>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lang="en-US" sz="2800" dirty="0">
                <a:solidFill>
                  <a:schemeClr val="tx1"/>
                </a:solidFill>
              </a:rPr>
              <a:t>PROJECT OVERVIEW</a:t>
            </a:r>
            <a:endParaRPr sz="2800" dirty="0">
              <a:solidFill>
                <a:schemeClr val="tx1"/>
              </a:solidFill>
            </a:endParaRPr>
          </a:p>
        </p:txBody>
      </p:sp>
      <p:sp>
        <p:nvSpPr>
          <p:cNvPr id="10" name="object 10"/>
          <p:cNvSpPr txBox="1">
            <a:spLocks noGrp="1"/>
          </p:cNvSpPr>
          <p:nvPr>
            <p:ph type="sldNum" sz="quarter" idx="12"/>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pic>
        <p:nvPicPr>
          <p:cNvPr id="8" name="object 8"/>
          <p:cNvPicPr/>
          <p:nvPr/>
        </p:nvPicPr>
        <p:blipFill>
          <a:blip r:embed="rId2" cstate="print"/>
          <a:stretch>
            <a:fillRect/>
          </a:stretch>
        </p:blipFill>
        <p:spPr>
          <a:xfrm>
            <a:off x="676275" y="6467475"/>
            <a:ext cx="2143125" cy="200025"/>
          </a:xfrm>
          <a:prstGeom prst="rect">
            <a:avLst/>
          </a:prstGeom>
        </p:spPr>
      </p:pic>
      <p:sp>
        <p:nvSpPr>
          <p:cNvPr id="11" name="TextBox 10">
            <a:extLst>
              <a:ext uri="{FF2B5EF4-FFF2-40B4-BE49-F238E27FC236}">
                <a16:creationId xmlns:a16="http://schemas.microsoft.com/office/drawing/2014/main" id="{CC64C65C-ECED-DB64-9249-0E16D105F175}"/>
              </a:ext>
            </a:extLst>
          </p:cNvPr>
          <p:cNvSpPr txBox="1"/>
          <p:nvPr/>
        </p:nvSpPr>
        <p:spPr>
          <a:xfrm>
            <a:off x="181708" y="2751677"/>
            <a:ext cx="11974286" cy="3139321"/>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t>This project explores the dynamic evolution and multifaceted impact of modern technology across industries and society. It delves into transformative innovations such as Artificial Intelligence, Blockchain, IoT, and Quantum Computing, examining how they reshape communication, automation, and decision-making. Alongside these advancements, the project addresses pressing challenges including data privacy, ethical concerns, digital inequality, and environmental sustainability. Through research, case studies, and analysis, the goal is to understand not only how technology drives progress but also how it must be governed responsibly to ensure inclusive and secure development for the future.</a:t>
            </a:r>
          </a:p>
          <a:p>
            <a:endParaRPr lang="en-US" dirty="0"/>
          </a:p>
          <a:p>
            <a:r>
              <a:rPr lang="en-US" dirty="0"/>
              <a:t>My portfolio contains(Home, About , skills, contact)</a:t>
            </a:r>
          </a:p>
          <a:p>
            <a:endParaRPr lang="en-US" dirty="0"/>
          </a:p>
          <a:p>
            <a:r>
              <a:rPr lang="en-US" dirty="0"/>
              <a:t>Main idea : Learning to improve Skill and portfolio</a:t>
            </a:r>
            <a:endParaRPr lang="en-IN" dirty="0"/>
          </a:p>
        </p:txBody>
      </p:sp>
      <p:sp>
        <p:nvSpPr>
          <p:cNvPr id="2" name="Rectangle: Diagonal Corners Snipped 1">
            <a:extLst>
              <a:ext uri="{FF2B5EF4-FFF2-40B4-BE49-F238E27FC236}">
                <a16:creationId xmlns:a16="http://schemas.microsoft.com/office/drawing/2014/main" id="{1DAA3DF2-1523-8AC8-151C-AB788FEF93F6}"/>
              </a:ext>
            </a:extLst>
          </p:cNvPr>
          <p:cNvSpPr/>
          <p:nvPr/>
        </p:nvSpPr>
        <p:spPr>
          <a:xfrm>
            <a:off x="12192000" y="4191000"/>
            <a:ext cx="304800" cy="76200"/>
          </a:xfrm>
          <a:prstGeom prst="snip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228600" y="2331754"/>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4" name="object 4"/>
          <p:cNvSpPr/>
          <p:nvPr/>
        </p:nvSpPr>
        <p:spPr>
          <a:xfrm>
            <a:off x="7391400" y="1344479"/>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927093"/>
            <a:ext cx="5014595" cy="447558"/>
          </a:xfrm>
          <a:prstGeom prst="rect">
            <a:avLst/>
          </a:prstGeom>
        </p:spPr>
        <p:txBody>
          <a:bodyPr vert="horz" wrap="square" lIns="0" tIns="16510" rIns="0" bIns="0" rtlCol="0">
            <a:spAutoFit/>
          </a:bodyPr>
          <a:lstStyle/>
          <a:p>
            <a:pPr marL="12700">
              <a:lnSpc>
                <a:spcPct val="100000"/>
              </a:lnSpc>
              <a:spcBef>
                <a:spcPts val="130"/>
              </a:spcBef>
            </a:pPr>
            <a:r>
              <a:rPr lang="en-US" sz="2800" dirty="0">
                <a:solidFill>
                  <a:schemeClr val="tx1"/>
                </a:solidFill>
              </a:rPr>
              <a:t>WHO ARE THE END USERS ?</a:t>
            </a:r>
            <a:endParaRPr sz="2800" dirty="0">
              <a:solidFill>
                <a:schemeClr val="tx1"/>
              </a:solidFill>
            </a:endParaRPr>
          </a:p>
        </p:txBody>
      </p:sp>
      <p:sp>
        <p:nvSpPr>
          <p:cNvPr id="8" name="object 8"/>
          <p:cNvSpPr txBox="1">
            <a:spLocks noGrp="1"/>
          </p:cNvSpPr>
          <p:nvPr>
            <p:ph type="sldNum" sz="quarter" idx="12"/>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pic>
        <p:nvPicPr>
          <p:cNvPr id="6" name="object 6"/>
          <p:cNvPicPr/>
          <p:nvPr/>
        </p:nvPicPr>
        <p:blipFill>
          <a:blip r:embed="rId2" cstate="print"/>
          <a:stretch>
            <a:fillRect/>
          </a:stretch>
        </p:blipFill>
        <p:spPr>
          <a:xfrm>
            <a:off x="723900" y="6172200"/>
            <a:ext cx="2181225" cy="485775"/>
          </a:xfrm>
          <a:prstGeom prst="rect">
            <a:avLst/>
          </a:prstGeom>
        </p:spPr>
      </p:pic>
      <p:graphicFrame>
        <p:nvGraphicFramePr>
          <p:cNvPr id="2" name="Diagram 1">
            <a:extLst>
              <a:ext uri="{FF2B5EF4-FFF2-40B4-BE49-F238E27FC236}">
                <a16:creationId xmlns:a16="http://schemas.microsoft.com/office/drawing/2014/main" id="{36786B20-5D50-CCA3-12DB-66BEDAD4DA75}"/>
              </a:ext>
            </a:extLst>
          </p:cNvPr>
          <p:cNvGraphicFramePr/>
          <p:nvPr>
            <p:extLst>
              <p:ext uri="{D42A27DB-BD31-4B8C-83A1-F6EECF244321}">
                <p14:modId xmlns:p14="http://schemas.microsoft.com/office/powerpoint/2010/main" val="2830011264"/>
              </p:ext>
            </p:extLst>
          </p:nvPr>
        </p:nvGraphicFramePr>
        <p:xfrm>
          <a:off x="1814512" y="2651199"/>
          <a:ext cx="8149458" cy="34163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7924800" y="916940"/>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3771572" y="49530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8062912" y="4313796"/>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1154954" y="1469562"/>
            <a:ext cx="8825659" cy="567463"/>
          </a:xfrm>
          <a:prstGeom prst="rect">
            <a:avLst/>
          </a:prstGeom>
        </p:spPr>
        <p:txBody>
          <a:bodyPr vert="horz" wrap="square" lIns="0" tIns="13335" rIns="0" bIns="0" rtlCol="0">
            <a:spAutoFit/>
          </a:bodyPr>
          <a:lstStyle/>
          <a:p>
            <a:pPr marL="584200" indent="-571500">
              <a:lnSpc>
                <a:spcPct val="100000"/>
              </a:lnSpc>
              <a:spcBef>
                <a:spcPts val="105"/>
              </a:spcBef>
              <a:buFont typeface="Wingdings" panose="05000000000000000000" pitchFamily="2" charset="2"/>
              <a:buChar char="ü"/>
            </a:pPr>
            <a:r>
              <a:rPr lang="en-IN" sz="3600" spc="10" dirty="0">
                <a:solidFill>
                  <a:schemeClr val="tx1"/>
                </a:solidFill>
              </a:rPr>
              <a:t>TOOLS AND TECHNIQUES</a:t>
            </a:r>
            <a:endParaRPr sz="3600" dirty="0">
              <a:solidFill>
                <a:schemeClr val="tx1"/>
              </a:solidFill>
            </a:endParaRPr>
          </a:p>
        </p:txBody>
      </p:sp>
      <p:sp>
        <p:nvSpPr>
          <p:cNvPr id="9" name="object 9"/>
          <p:cNvSpPr txBox="1">
            <a:spLocks noGrp="1"/>
          </p:cNvSpPr>
          <p:nvPr>
            <p:ph type="sldNum" sz="quarter" idx="12"/>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graphicFrame>
        <p:nvGraphicFramePr>
          <p:cNvPr id="18" name="Diagram 17">
            <a:extLst>
              <a:ext uri="{FF2B5EF4-FFF2-40B4-BE49-F238E27FC236}">
                <a16:creationId xmlns:a16="http://schemas.microsoft.com/office/drawing/2014/main" id="{C6592A4D-7D54-E56B-9D93-762E7A83C11B}"/>
              </a:ext>
            </a:extLst>
          </p:cNvPr>
          <p:cNvGraphicFramePr/>
          <p:nvPr>
            <p:extLst>
              <p:ext uri="{D42A27DB-BD31-4B8C-83A1-F6EECF244321}">
                <p14:modId xmlns:p14="http://schemas.microsoft.com/office/powerpoint/2010/main" val="2576207626"/>
              </p:ext>
            </p:extLst>
          </p:nvPr>
        </p:nvGraphicFramePr>
        <p:xfrm>
          <a:off x="1905000" y="3089678"/>
          <a:ext cx="8598646" cy="37266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8</a:t>
            </a:fld>
            <a:endParaRPr sz="1100">
              <a:latin typeface="Trebuchet MS"/>
              <a:cs typeface="Trebuchet MS"/>
            </a:endParaRPr>
          </a:p>
        </p:txBody>
      </p:sp>
      <p:sp>
        <p:nvSpPr>
          <p:cNvPr id="8" name="object 8"/>
          <p:cNvSpPr txBox="1"/>
          <p:nvPr/>
        </p:nvSpPr>
        <p:spPr>
          <a:xfrm>
            <a:off x="771306" y="753741"/>
            <a:ext cx="8794750" cy="629018"/>
          </a:xfrm>
          <a:prstGeom prst="rect">
            <a:avLst/>
          </a:prstGeom>
        </p:spPr>
        <p:txBody>
          <a:bodyPr vert="horz" wrap="square" lIns="0" tIns="13335" rIns="0" bIns="0" rtlCol="0">
            <a:spAutoFit/>
          </a:bodyPr>
          <a:lstStyle/>
          <a:p>
            <a:pPr marL="12700">
              <a:lnSpc>
                <a:spcPct val="100000"/>
              </a:lnSpc>
              <a:spcBef>
                <a:spcPts val="105"/>
              </a:spcBef>
            </a:pPr>
            <a:r>
              <a:rPr lang="en-IN" sz="4000" b="1" spc="15" dirty="0">
                <a:latin typeface="Trebuchet MS"/>
                <a:cs typeface="Trebuchet MS"/>
              </a:rPr>
              <a:t>PORTFOLIO DESIGN AND LAYOUT</a:t>
            </a:r>
            <a:endParaRPr sz="4000" dirty="0">
              <a:latin typeface="Trebuchet MS"/>
              <a:cs typeface="Trebuchet MS"/>
            </a:endParaRPr>
          </a:p>
        </p:txBody>
      </p:sp>
      <p:sp>
        <p:nvSpPr>
          <p:cNvPr id="14" name="object 3"/>
          <p:cNvSpPr/>
          <p:nvPr/>
        </p:nvSpPr>
        <p:spPr>
          <a:xfrm>
            <a:off x="10058400" y="525141"/>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TextBox 2">
            <a:extLst>
              <a:ext uri="{FF2B5EF4-FFF2-40B4-BE49-F238E27FC236}">
                <a16:creationId xmlns:a16="http://schemas.microsoft.com/office/drawing/2014/main" id="{6EA2F104-BB1A-68D8-0335-36743E633C6C}"/>
              </a:ext>
            </a:extLst>
          </p:cNvPr>
          <p:cNvSpPr txBox="1"/>
          <p:nvPr/>
        </p:nvSpPr>
        <p:spPr>
          <a:xfrm>
            <a:off x="609218" y="2639540"/>
            <a:ext cx="10896600" cy="3693319"/>
          </a:xfrm>
          <a:prstGeom prst="rect">
            <a:avLst/>
          </a:prstGeom>
          <a:noFill/>
        </p:spPr>
        <p:txBody>
          <a:bodyPr wrap="square">
            <a:spAutoFit/>
          </a:bodyPr>
          <a:lstStyle/>
          <a:p>
            <a:pPr>
              <a:buNone/>
            </a:pPr>
            <a:r>
              <a:rPr lang="en-US" b="1" dirty="0"/>
              <a:t>1</a:t>
            </a:r>
            <a:r>
              <a:rPr lang="en-US" b="1" dirty="0">
                <a:highlight>
                  <a:srgbClr val="FF00FF"/>
                </a:highlight>
              </a:rPr>
              <a:t>. Home / About Me</a:t>
            </a:r>
          </a:p>
          <a:p>
            <a:r>
              <a:rPr lang="en-US" dirty="0"/>
              <a:t>This is the introduction section where you present yourself to the visitor. It usually contains your name, profession (like "Web Developer" or "Software Engineer"), and a short tagline that reflects your passion. The "About Me" part can include your background, education, and career goals. You should keep it clear and professional while also showing some personality. A good "About Me" tells who you are, what you do, and what makes you unique.                                                                                                               </a:t>
            </a:r>
            <a:r>
              <a:rPr lang="en-US" b="1" dirty="0"/>
              <a:t> </a:t>
            </a:r>
            <a:r>
              <a:rPr lang="en-US" b="1" dirty="0">
                <a:highlight>
                  <a:srgbClr val="FF00FF"/>
                </a:highlight>
              </a:rPr>
              <a:t>2. Skills</a:t>
            </a:r>
          </a:p>
          <a:p>
            <a:r>
              <a:rPr lang="en-US" dirty="0"/>
              <a:t>In this section, you display the technical and soft skills you possess. Technical skills may include programming languages (Java, Python, C++), frameworks (React, Django), tools (Git, Docker), and other relevant technologies. You can also highlight soft skills like problem-solving, teamwork, and communication. Using progress bars, skill charts, or badges makes this section                  more attractive and easy to understand.</a:t>
            </a:r>
          </a:p>
          <a:p>
            <a:pPr>
              <a:buNone/>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89EA4-5742-AFB4-692A-30BEDC8469BC}"/>
              </a:ext>
            </a:extLst>
          </p:cNvPr>
          <p:cNvSpPr>
            <a:spLocks noGrp="1"/>
          </p:cNvSpPr>
          <p:nvPr>
            <p:ph type="ctrTitle"/>
          </p:nvPr>
        </p:nvSpPr>
        <p:spPr>
          <a:xfrm>
            <a:off x="1066800" y="689491"/>
            <a:ext cx="6705600" cy="1107996"/>
          </a:xfrm>
        </p:spPr>
        <p:txBody>
          <a:bodyPr/>
          <a:lstStyle/>
          <a:p>
            <a:r>
              <a:rPr lang="en-US" sz="3600" dirty="0"/>
              <a:t>PORTFOLIO DESIGN AND LAYOUT</a:t>
            </a:r>
            <a:endParaRPr lang="en-IN" sz="3600" dirty="0"/>
          </a:p>
        </p:txBody>
      </p:sp>
      <p:sp>
        <p:nvSpPr>
          <p:cNvPr id="3" name="Subtitle 2">
            <a:extLst>
              <a:ext uri="{FF2B5EF4-FFF2-40B4-BE49-F238E27FC236}">
                <a16:creationId xmlns:a16="http://schemas.microsoft.com/office/drawing/2014/main" id="{466EDEB0-2D9A-736B-7DBC-871915FEBDC6}"/>
              </a:ext>
            </a:extLst>
          </p:cNvPr>
          <p:cNvSpPr>
            <a:spLocks noGrp="1"/>
          </p:cNvSpPr>
          <p:nvPr>
            <p:ph type="subTitle" idx="4"/>
          </p:nvPr>
        </p:nvSpPr>
        <p:spPr>
          <a:xfrm>
            <a:off x="457200" y="2438400"/>
            <a:ext cx="11277600" cy="4242187"/>
          </a:xfrm>
        </p:spPr>
        <p:txBody>
          <a:bodyPr/>
          <a:lstStyle/>
          <a:p>
            <a:r>
              <a:rPr lang="en-US" b="1" dirty="0">
                <a:highlight>
                  <a:srgbClr val="FF00FF"/>
                </a:highlight>
              </a:rPr>
              <a:t>3. Contact</a:t>
            </a:r>
          </a:p>
          <a:p>
            <a:r>
              <a:rPr lang="en-US" dirty="0"/>
              <a:t>The contact section provides ways for people to reach out to you. It usually includes your email address, phone number, and links to professional profiles like LinkedIn or GitHub. You can also add a simple contact form so visitors can send you a direct message from your portfolio. A good contact section shows that you are approachable and open to opportunities.</a:t>
            </a:r>
          </a:p>
          <a:p>
            <a:r>
              <a:rPr lang="en-US" b="1" dirty="0">
                <a:highlight>
                  <a:srgbClr val="FF00FF"/>
                </a:highlight>
              </a:rPr>
              <a:t>4. Responsive Layout (Mobile + Desktop View)</a:t>
            </a:r>
          </a:p>
          <a:p>
            <a:r>
              <a:rPr lang="en-US" dirty="0"/>
              <a:t>A portfolio should look good on all devices — desktops, laptops, tablets, and mobiles. A responsive layout ensures that the design automatically adjusts to the screen size, providing a smooth user experience. This includes flexible grids, images that resize, and navigation menus that adapt to smaller screens. A responsive portfolio makes you look professional and shows that you understand modern web design practices.</a:t>
            </a:r>
          </a:p>
          <a:p>
            <a:endParaRPr lang="en-US" dirty="0"/>
          </a:p>
          <a:p>
            <a:endParaRPr lang="en-IN" dirty="0"/>
          </a:p>
        </p:txBody>
      </p:sp>
    </p:spTree>
    <p:extLst>
      <p:ext uri="{BB962C8B-B14F-4D97-AF65-F5344CB8AC3E}">
        <p14:creationId xmlns:p14="http://schemas.microsoft.com/office/powerpoint/2010/main" val="24419297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765</TotalTime>
  <Words>1894</Words>
  <Application>Microsoft Office PowerPoint</Application>
  <PresentationFormat>Widescreen</PresentationFormat>
  <Paragraphs>115</Paragraphs>
  <Slides>22</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Algerian</vt:lpstr>
      <vt:lpstr>Arial</vt:lpstr>
      <vt:lpstr>Calibri</vt:lpstr>
      <vt:lpstr>Century Gothic</vt:lpstr>
      <vt:lpstr>Times New Roman</vt:lpstr>
      <vt:lpstr>Trebuchet MS</vt:lpstr>
      <vt:lpstr>Wingdings</vt:lpstr>
      <vt:lpstr>Wingdings 3</vt:lpstr>
      <vt:lpstr>Ion Boardroom</vt:lpstr>
      <vt:lpstr>Digital Portfolio  </vt:lpstr>
      <vt:lpstr>PROJECT TITLE</vt:lpstr>
      <vt:lpstr>AGENDA</vt:lpstr>
      <vt:lpstr>PROBLEM STATEMENT</vt:lpstr>
      <vt:lpstr>PROJECT OVERVIEW</vt:lpstr>
      <vt:lpstr>WHO ARE THE END USERS ?</vt:lpstr>
      <vt:lpstr>TOOLS AND TECHNIQUES</vt:lpstr>
      <vt:lpstr>PowerPoint Presentation</vt:lpstr>
      <vt:lpstr>PORTFOLIO DESIGN AND LAYOUT</vt:lpstr>
      <vt:lpstr>PORTFOLIO DESIGN AND LAYOUT</vt:lpstr>
      <vt:lpstr>FEATURES AND FUNCTIONALITY</vt:lpstr>
      <vt:lpstr>FEATURES AND FUNCTIONALITY</vt:lpstr>
      <vt:lpstr>FEATURES AND FUNCTIONALITY</vt:lpstr>
      <vt:lpstr>FEATURES AND FUNCTIONALITY</vt:lpstr>
      <vt:lpstr>FEATURES AND FUNCTIONALITY</vt:lpstr>
      <vt:lpstr>RESULTS AND SCREENSHOTS</vt:lpstr>
      <vt:lpstr>RESULTS AND SCREENSHOTS</vt:lpstr>
      <vt:lpstr>RESULTS AND SCREENSHOTS</vt:lpstr>
      <vt:lpstr>CONCLUSION</vt:lpstr>
      <vt:lpstr>CONCLUSION</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using Convolutional Neural Network (CNN)</dc:title>
  <dc:creator>Konduru Narasimha</dc:creator>
  <cp:lastModifiedBy>rajesh rajesh</cp:lastModifiedBy>
  <cp:revision>30</cp:revision>
  <dcterms:created xsi:type="dcterms:W3CDTF">2024-03-29T15:07:22Z</dcterms:created>
  <dcterms:modified xsi:type="dcterms:W3CDTF">2025-08-30T17:40:25Z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2024-03-29T00:00:00Z</vt:filetime>
  </property>
</Properties>
</file>